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13" r:id="rId2"/>
    <p:sldId id="412" r:id="rId3"/>
    <p:sldId id="484" r:id="rId4"/>
    <p:sldId id="493" r:id="rId5"/>
    <p:sldId id="486" r:id="rId6"/>
    <p:sldId id="592" r:id="rId7"/>
    <p:sldId id="487" r:id="rId8"/>
    <p:sldId id="488" r:id="rId9"/>
    <p:sldId id="490" r:id="rId10"/>
    <p:sldId id="494" r:id="rId11"/>
    <p:sldId id="604" r:id="rId12"/>
    <p:sldId id="603" r:id="rId13"/>
    <p:sldId id="491" r:id="rId14"/>
    <p:sldId id="500" r:id="rId15"/>
    <p:sldId id="501" r:id="rId16"/>
    <p:sldId id="502" r:id="rId17"/>
    <p:sldId id="503" r:id="rId18"/>
    <p:sldId id="596" r:id="rId19"/>
    <p:sldId id="495" r:id="rId20"/>
    <p:sldId id="606" r:id="rId21"/>
    <p:sldId id="505" r:id="rId22"/>
    <p:sldId id="506" r:id="rId23"/>
    <p:sldId id="576" r:id="rId24"/>
    <p:sldId id="607" r:id="rId25"/>
    <p:sldId id="597" r:id="rId26"/>
    <p:sldId id="496" r:id="rId27"/>
    <p:sldId id="509" r:id="rId28"/>
    <p:sldId id="532" r:id="rId29"/>
    <p:sldId id="510" r:id="rId30"/>
    <p:sldId id="51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995"/>
    <a:srgbClr val="1F4E79"/>
    <a:srgbClr val="5B9BD5"/>
    <a:srgbClr val="B4C7E7"/>
    <a:srgbClr val="AFABAB"/>
    <a:srgbClr val="ED7D31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24A06-EB50-4319-8B7D-F963ED8AC6E6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C8C8E-A386-4170-8C30-4A799D5D8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0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57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83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459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960000" y="713333"/>
            <a:ext cx="10272000" cy="6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1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/>
          <p:nvPr/>
        </p:nvSpPr>
        <p:spPr>
          <a:xfrm flipH="1">
            <a:off x="0" y="0"/>
            <a:ext cx="12192000" cy="128693"/>
          </a:xfrm>
          <a:prstGeom prst="rect">
            <a:avLst/>
          </a:prstGeom>
          <a:solidFill>
            <a:srgbClr val="0345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4"/>
          <p:cNvSpPr/>
          <p:nvPr/>
        </p:nvSpPr>
        <p:spPr>
          <a:xfrm flipH="1">
            <a:off x="0" y="6591609"/>
            <a:ext cx="12192000" cy="266391"/>
          </a:xfrm>
          <a:prstGeom prst="rect">
            <a:avLst/>
          </a:prstGeom>
          <a:solidFill>
            <a:srgbClr val="0345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5" name="Google Shape;95;p4"/>
          <p:cNvGrpSpPr/>
          <p:nvPr/>
        </p:nvGrpSpPr>
        <p:grpSpPr>
          <a:xfrm rot="10800000" flipH="1">
            <a:off x="168" y="5876799"/>
            <a:ext cx="12192033" cy="981200"/>
            <a:chOff x="0" y="-2375"/>
            <a:chExt cx="9144025" cy="735900"/>
          </a:xfrm>
        </p:grpSpPr>
        <p:grpSp>
          <p:nvGrpSpPr>
            <p:cNvPr id="96" name="Google Shape;96;p4"/>
            <p:cNvGrpSpPr/>
            <p:nvPr/>
          </p:nvGrpSpPr>
          <p:grpSpPr>
            <a:xfrm rot="10800000" flipH="1">
              <a:off x="0" y="-2374"/>
              <a:ext cx="1314680" cy="600074"/>
              <a:chOff x="2761" y="4469145"/>
              <a:chExt cx="1528342" cy="697599"/>
            </a:xfrm>
          </p:grpSpPr>
          <p:sp>
            <p:nvSpPr>
              <p:cNvPr id="97" name="Google Shape;97;p4"/>
              <p:cNvSpPr/>
              <p:nvPr/>
            </p:nvSpPr>
            <p:spPr>
              <a:xfrm>
                <a:off x="775309" y="4785091"/>
                <a:ext cx="379531" cy="378893"/>
              </a:xfrm>
              <a:custGeom>
                <a:avLst/>
                <a:gdLst/>
                <a:ahLst/>
                <a:cxnLst/>
                <a:rect l="l" t="t" r="r" b="b"/>
                <a:pathLst>
                  <a:path w="16075" h="16048" extrusionOk="0">
                    <a:moveTo>
                      <a:pt x="16047" y="0"/>
                    </a:moveTo>
                    <a:lnTo>
                      <a:pt x="0" y="16047"/>
                    </a:lnTo>
                    <a:lnTo>
                      <a:pt x="15964" y="16047"/>
                    </a:lnTo>
                    <a:lnTo>
                      <a:pt x="16075" y="15937"/>
                    </a:lnTo>
                    <a:lnTo>
                      <a:pt x="16075" y="28"/>
                    </a:lnTo>
                    <a:lnTo>
                      <a:pt x="16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1154807" y="4785729"/>
                <a:ext cx="376296" cy="376603"/>
              </a:xfrm>
              <a:custGeom>
                <a:avLst/>
                <a:gdLst/>
                <a:ahLst/>
                <a:cxnLst/>
                <a:rect l="l" t="t" r="r" b="b"/>
                <a:pathLst>
                  <a:path w="15938" h="15951" extrusionOk="0">
                    <a:moveTo>
                      <a:pt x="1" y="1"/>
                    </a:moveTo>
                    <a:lnTo>
                      <a:pt x="1" y="15951"/>
                    </a:lnTo>
                    <a:lnTo>
                      <a:pt x="15896" y="15951"/>
                    </a:lnTo>
                    <a:lnTo>
                      <a:pt x="15923" y="15923"/>
                    </a:lnTo>
                    <a:lnTo>
                      <a:pt x="15937" y="15951"/>
                    </a:lnTo>
                    <a:lnTo>
                      <a:pt x="1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365143" y="4846381"/>
                <a:ext cx="318900" cy="317602"/>
              </a:xfrm>
              <a:custGeom>
                <a:avLst/>
                <a:gdLst/>
                <a:ahLst/>
                <a:cxnLst/>
                <a:rect l="l" t="t" r="r" b="b"/>
                <a:pathLst>
                  <a:path w="13507" h="13452" extrusionOk="0">
                    <a:moveTo>
                      <a:pt x="13451" y="0"/>
                    </a:moveTo>
                    <a:lnTo>
                      <a:pt x="1" y="13451"/>
                    </a:lnTo>
                    <a:lnTo>
                      <a:pt x="13507" y="13451"/>
                    </a:lnTo>
                    <a:lnTo>
                      <a:pt x="135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2761" y="4469145"/>
                <a:ext cx="304738" cy="697599"/>
              </a:xfrm>
              <a:custGeom>
                <a:avLst/>
                <a:gdLst/>
                <a:ahLst/>
                <a:cxnLst/>
                <a:rect l="l" t="t" r="r" b="b"/>
                <a:pathLst>
                  <a:path w="13023" h="28946" extrusionOk="0">
                    <a:moveTo>
                      <a:pt x="12995" y="1"/>
                    </a:moveTo>
                    <a:lnTo>
                      <a:pt x="0" y="12996"/>
                    </a:lnTo>
                    <a:lnTo>
                      <a:pt x="0" y="28946"/>
                    </a:lnTo>
                    <a:lnTo>
                      <a:pt x="13023" y="15937"/>
                    </a:lnTo>
                    <a:lnTo>
                      <a:pt x="13023" y="28"/>
                    </a:lnTo>
                    <a:lnTo>
                      <a:pt x="129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298971" y="4469814"/>
                <a:ext cx="385097" cy="385097"/>
              </a:xfrm>
              <a:custGeom>
                <a:avLst/>
                <a:gdLst/>
                <a:ahLst/>
                <a:cxnLst/>
                <a:rect l="l" t="t" r="r" b="b"/>
                <a:pathLst>
                  <a:path w="15951" h="15951" extrusionOk="0">
                    <a:moveTo>
                      <a:pt x="1" y="0"/>
                    </a:moveTo>
                    <a:lnTo>
                      <a:pt x="1" y="15909"/>
                    </a:lnTo>
                    <a:lnTo>
                      <a:pt x="1" y="15950"/>
                    </a:lnTo>
                    <a:lnTo>
                      <a:pt x="15895" y="15950"/>
                    </a:lnTo>
                    <a:lnTo>
                      <a:pt x="15923" y="15923"/>
                    </a:lnTo>
                    <a:lnTo>
                      <a:pt x="15951" y="15950"/>
                    </a:lnTo>
                    <a:lnTo>
                      <a:pt x="159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2" name="Google Shape;102;p4"/>
            <p:cNvSpPr/>
            <p:nvPr/>
          </p:nvSpPr>
          <p:spPr>
            <a:xfrm rot="-5400000" flipH="1">
              <a:off x="8408125" y="-2375"/>
              <a:ext cx="735900" cy="735900"/>
            </a:xfrm>
            <a:prstGeom prst="rtTriangle">
              <a:avLst/>
            </a:prstGeom>
            <a:solidFill>
              <a:srgbClr val="008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78674"/>
            <a:ext cx="1272000" cy="3731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796" y="204938"/>
            <a:ext cx="1272000" cy="50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2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0">
          <p15:clr>
            <a:srgbClr val="FBAE40"/>
          </p15:clr>
        </p15:guide>
        <p15:guide id="3" pos="7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orient="horz" pos="3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03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17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39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7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67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20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49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927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0BAF9-F9E9-4D42-9130-6D6F6CA23C1A}" type="datetimeFigureOut">
              <a:rPr lang="en-IN" smtClean="0"/>
              <a:t>22/06/25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424E-0BC2-4E4E-928F-FC44C408D6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17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microsoft.com/office/2007/relationships/hdphoto" Target="../media/hdphoto2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7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82935" y="3412439"/>
            <a:ext cx="6096000" cy="338554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marL="457200" algn="ctr"/>
            <a:r>
              <a:rPr lang="en-US" sz="1600" b="1" dirty="0"/>
              <a:t>"Let Your Presence Speak Before You Do.“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4021" y="3843326"/>
            <a:ext cx="17674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- 3</a:t>
            </a: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" y="125835"/>
            <a:ext cx="4335439" cy="66021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50213" y="2858441"/>
            <a:ext cx="76300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algn="ctr"/>
            <a:r>
              <a:rPr lang="en-US" sz="3000" b="1" dirty="0">
                <a:solidFill>
                  <a:srgbClr val="0070C0"/>
                </a:solidFill>
                <a:ea typeface="Times New Roman" panose="02020603050405020304" pitchFamily="18" charset="0"/>
              </a:rPr>
              <a:t>“BODY LANGUAGE” – EVERY BODY SPEAKS !</a:t>
            </a:r>
            <a:endParaRPr lang="en-IN" sz="3000" b="1" dirty="0">
              <a:solidFill>
                <a:srgbClr val="0070C0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50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6C1937-CD90-43D8-BF73-21E23ED5A97D}"/>
              </a:ext>
            </a:extLst>
          </p:cNvPr>
          <p:cNvSpPr/>
          <p:nvPr/>
        </p:nvSpPr>
        <p:spPr>
          <a:xfrm flipV="1">
            <a:off x="3248583" y="264001"/>
            <a:ext cx="1336668" cy="9543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31874B-C851-4F4A-82F0-D240C9922124}"/>
              </a:ext>
            </a:extLst>
          </p:cNvPr>
          <p:cNvSpPr/>
          <p:nvPr/>
        </p:nvSpPr>
        <p:spPr>
          <a:xfrm>
            <a:off x="3369232" y="400677"/>
            <a:ext cx="1071771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AB19B7CD-48DC-4AE7-9FD5-5FCF97733EAE}"/>
              </a:ext>
            </a:extLst>
          </p:cNvPr>
          <p:cNvSpPr/>
          <p:nvPr/>
        </p:nvSpPr>
        <p:spPr>
          <a:xfrm flipV="1">
            <a:off x="3421898" y="638662"/>
            <a:ext cx="904056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31665-F1A8-44FD-A410-BF8E9517B297}"/>
              </a:ext>
            </a:extLst>
          </p:cNvPr>
          <p:cNvSpPr/>
          <p:nvPr/>
        </p:nvSpPr>
        <p:spPr>
          <a:xfrm>
            <a:off x="3472024" y="734092"/>
            <a:ext cx="861437" cy="43149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2800" b="1" dirty="0"/>
              <a:t>Facial Expressions </a:t>
            </a:r>
            <a:endParaRPr lang="en-I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Rectangle: Rounded Corners 13">
            <a:extLst>
              <a:ext uri="{FF2B5EF4-FFF2-40B4-BE49-F238E27FC236}">
                <a16:creationId xmlns:a16="http://schemas.microsoft.com/office/drawing/2014/main" id="{CCA31BCC-08C7-4A1B-9CA1-20C6BE17DC3D}"/>
              </a:ext>
            </a:extLst>
          </p:cNvPr>
          <p:cNvSpPr/>
          <p:nvPr/>
        </p:nvSpPr>
        <p:spPr>
          <a:xfrm>
            <a:off x="3254826" y="5423731"/>
            <a:ext cx="1330425" cy="95428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14">
            <a:extLst>
              <a:ext uri="{FF2B5EF4-FFF2-40B4-BE49-F238E27FC236}">
                <a16:creationId xmlns:a16="http://schemas.microsoft.com/office/drawing/2014/main" id="{530304BC-EEA5-4A32-B63C-2CAD46F1DB14}"/>
              </a:ext>
            </a:extLst>
          </p:cNvPr>
          <p:cNvSpPr/>
          <p:nvPr/>
        </p:nvSpPr>
        <p:spPr>
          <a:xfrm flipV="1">
            <a:off x="3375476" y="5185745"/>
            <a:ext cx="1071771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Rectangle: Rounded Corners 15">
            <a:extLst>
              <a:ext uri="{FF2B5EF4-FFF2-40B4-BE49-F238E27FC236}">
                <a16:creationId xmlns:a16="http://schemas.microsoft.com/office/drawing/2014/main" id="{F262D4CB-5947-4FA7-95D0-C2D6F18A9354}"/>
              </a:ext>
            </a:extLst>
          </p:cNvPr>
          <p:cNvSpPr/>
          <p:nvPr/>
        </p:nvSpPr>
        <p:spPr>
          <a:xfrm>
            <a:off x="3428142" y="5090316"/>
            <a:ext cx="904056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7-Point Star 10"/>
          <p:cNvSpPr/>
          <p:nvPr/>
        </p:nvSpPr>
        <p:spPr>
          <a:xfrm>
            <a:off x="3313014" y="5560406"/>
            <a:ext cx="1196693" cy="914400"/>
          </a:xfrm>
          <a:prstGeom prst="star7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38656" y="4228566"/>
            <a:ext cx="336823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First Language Patients Read</a:t>
            </a:r>
            <a:endParaRPr lang="en-IN" sz="1400" b="1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 descr="Animated Nurse Images – Browse 6,027 Stock Photos, Vectors, and Video | 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49" y="1438574"/>
            <a:ext cx="3558514" cy="2679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6870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9236" y="580647"/>
            <a:ext cx="3029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ea typeface="Times New Roman" panose="02020603050405020304" pitchFamily="18" charset="0"/>
              </a:rPr>
              <a:t>Types of Facial Expressions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30086" y="2274839"/>
            <a:ext cx="54333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Happiness</a:t>
            </a:r>
            <a:r>
              <a:rPr lang="en-IN" dirty="0"/>
              <a:t> (smile, relaxed eyes)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Sadness</a:t>
            </a:r>
            <a:r>
              <a:rPr lang="en-IN" dirty="0"/>
              <a:t> (downturned mouth, drooping eyelids)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Anger</a:t>
            </a:r>
            <a:r>
              <a:rPr lang="en-IN" dirty="0"/>
              <a:t> (furrowed brows, tight lips)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Fear</a:t>
            </a:r>
            <a:r>
              <a:rPr lang="en-IN" dirty="0"/>
              <a:t> (wide eyes, raised eyebrows)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Surprise</a:t>
            </a:r>
            <a:r>
              <a:rPr lang="en-IN" dirty="0"/>
              <a:t> (raised eyebrows, open mouth)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Disgust</a:t>
            </a:r>
            <a:r>
              <a:rPr lang="en-IN" dirty="0"/>
              <a:t> (wrinkled nose, raised upper lip)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Contempt</a:t>
            </a:r>
            <a:r>
              <a:rPr lang="en-IN" dirty="0"/>
              <a:t> (smirk or lip curl)</a:t>
            </a:r>
          </a:p>
        </p:txBody>
      </p:sp>
      <p:sp>
        <p:nvSpPr>
          <p:cNvPr id="7" name="Rectangle 6"/>
          <p:cNvSpPr/>
          <p:nvPr/>
        </p:nvSpPr>
        <p:spPr>
          <a:xfrm>
            <a:off x="3106381" y="1018147"/>
            <a:ext cx="608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These are the basic universal expressions that convey emotion: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7727" y="5193522"/>
            <a:ext cx="10706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 nurse is expected to be emotionally intelligent by managing his/her feelings and not showing them on the  face when it's not appropriate.</a:t>
            </a:r>
            <a:endParaRPr lang="en-IN" b="1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15" y="1725175"/>
            <a:ext cx="2622055" cy="313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2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/>
        </p:nvSpPr>
        <p:spPr>
          <a:xfrm>
            <a:off x="5277099" y="2573686"/>
            <a:ext cx="1728192" cy="1728192"/>
          </a:xfrm>
          <a:prstGeom prst="donut">
            <a:avLst>
              <a:gd name="adj" fmla="val 72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6" name="Rounded Rectangle 51"/>
          <p:cNvSpPr/>
          <p:nvPr/>
        </p:nvSpPr>
        <p:spPr>
          <a:xfrm rot="16200000" flipH="1">
            <a:off x="5782439" y="1600706"/>
            <a:ext cx="706640" cy="66548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7" name="Donut 8"/>
          <p:cNvSpPr/>
          <p:nvPr/>
        </p:nvSpPr>
        <p:spPr>
          <a:xfrm>
            <a:off x="5993549" y="4014961"/>
            <a:ext cx="284420" cy="339973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335559" y="3437782"/>
            <a:ext cx="94154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005291" y="3430639"/>
            <a:ext cx="94320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35559" y="2168318"/>
            <a:ext cx="1194628" cy="676052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53863" y="2168318"/>
            <a:ext cx="1194628" cy="676052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7846" y="4016908"/>
            <a:ext cx="1194628" cy="676052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339542" y="4016908"/>
            <a:ext cx="1194628" cy="676052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89837" y="1094907"/>
            <a:ext cx="3721256" cy="1342650"/>
            <a:chOff x="803640" y="3347446"/>
            <a:chExt cx="2069705" cy="1147843"/>
          </a:xfrm>
        </p:grpSpPr>
        <p:sp>
          <p:nvSpPr>
            <p:cNvPr id="15" name="TextBox 10"/>
            <p:cNvSpPr txBox="1"/>
            <p:nvPr/>
          </p:nvSpPr>
          <p:spPr>
            <a:xfrm>
              <a:off x="803640" y="3495430"/>
              <a:ext cx="2069705" cy="9998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altLang="en-US" sz="1400" dirty="0"/>
            </a:p>
            <a:p>
              <a:pPr lvl="0"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/>
                <a:t>Seeing someone smile activates the brain’s mirror neurons, making it more likely for others to smile in return. This helps build instant rapport and positive social connections.</a:t>
              </a: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803640" y="3347446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en-US" sz="1400" b="1" dirty="0"/>
                <a:t>Smiling is contagious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7305" y="2757426"/>
            <a:ext cx="3745722" cy="1250794"/>
            <a:chOff x="803640" y="3355426"/>
            <a:chExt cx="2059657" cy="1034488"/>
          </a:xfrm>
        </p:grpSpPr>
        <p:sp>
          <p:nvSpPr>
            <p:cNvPr id="18" name="TextBox 10"/>
            <p:cNvSpPr txBox="1"/>
            <p:nvPr/>
          </p:nvSpPr>
          <p:spPr>
            <a:xfrm>
              <a:off x="803640" y="3600805"/>
              <a:ext cx="2059657" cy="7891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en-US" sz="1400" dirty="0"/>
                <a:t>Smiling triggers the release of dopamine, </a:t>
              </a:r>
            </a:p>
            <a:p>
              <a:pPr lvl="0" algn="r"/>
              <a:r>
                <a:rPr lang="en-US" altLang="en-US" sz="1400" dirty="0"/>
                <a:t>endorphins, and serotonin—natural mood </a:t>
              </a:r>
            </a:p>
            <a:p>
              <a:pPr lvl="0" algn="r"/>
              <a:r>
                <a:rPr lang="en-US" altLang="en-US" sz="1400" dirty="0"/>
                <a:t>boosters that reduce stress and lower</a:t>
              </a:r>
            </a:p>
            <a:p>
              <a:pPr lvl="0" algn="r"/>
              <a:r>
                <a:rPr lang="en-US" altLang="en-US" sz="1400" dirty="0"/>
                <a:t> blood pressure.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1"/>
            <p:cNvSpPr txBox="1"/>
            <p:nvPr/>
          </p:nvSpPr>
          <p:spPr>
            <a:xfrm>
              <a:off x="803640" y="3355426"/>
              <a:ext cx="2059657" cy="2918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en-US" sz="1400" b="1" dirty="0"/>
                <a:t>Smiles release “happy” chemicals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837" y="4479623"/>
            <a:ext cx="3745722" cy="1460725"/>
            <a:chOff x="803640" y="3365967"/>
            <a:chExt cx="2059657" cy="1140184"/>
          </a:xfrm>
        </p:grpSpPr>
        <p:sp>
          <p:nvSpPr>
            <p:cNvPr id="21" name="TextBox 10"/>
            <p:cNvSpPr txBox="1"/>
            <p:nvPr/>
          </p:nvSpPr>
          <p:spPr>
            <a:xfrm>
              <a:off x="803640" y="3484569"/>
              <a:ext cx="2059657" cy="10215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/>
                <a:t>Even forced smiling can improve your mood. Studies show that the act of smiling—whether spontaneous or not—can positively affect your emotional state.</a:t>
              </a: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803640" y="3365967"/>
              <a:ext cx="2059657" cy="2707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en-US" sz="1400" b="1" dirty="0"/>
                <a:t>You can "fake it till you make it"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960425" y="1289565"/>
            <a:ext cx="3754219" cy="1232689"/>
            <a:chOff x="803640" y="3239725"/>
            <a:chExt cx="2059657" cy="1232689"/>
          </a:xfrm>
        </p:grpSpPr>
        <p:sp>
          <p:nvSpPr>
            <p:cNvPr id="24" name="TextBox 10"/>
            <p:cNvSpPr txBox="1"/>
            <p:nvPr/>
          </p:nvSpPr>
          <p:spPr>
            <a:xfrm>
              <a:off x="803640" y="3518307"/>
              <a:ext cx="2059657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en-US" sz="1400" dirty="0"/>
                <a:t>Positive emotions, often triggered by smiling, </a:t>
              </a:r>
            </a:p>
            <a:p>
              <a:pPr lvl="0"/>
              <a:r>
                <a:rPr lang="en-US" altLang="en-US" sz="1400" dirty="0"/>
                <a:t>have been linked to stronger immune function </a:t>
              </a:r>
            </a:p>
            <a:p>
              <a:pPr lvl="0"/>
              <a:r>
                <a:rPr lang="en-US" altLang="en-US" sz="1400" dirty="0"/>
                <a:t>and better physical health outcomes.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803640" y="3239725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400" b="1" dirty="0"/>
                <a:t>Smiling boosts immunity</a:t>
              </a:r>
              <a:br>
                <a:rPr lang="en-US" altLang="en-US" sz="1400" dirty="0"/>
              </a:b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60425" y="2929159"/>
            <a:ext cx="3826703" cy="1017245"/>
            <a:chOff x="803640" y="3239725"/>
            <a:chExt cx="3436232" cy="1017245"/>
          </a:xfrm>
        </p:grpSpPr>
        <p:sp>
          <p:nvSpPr>
            <p:cNvPr id="27" name="TextBox 10"/>
            <p:cNvSpPr txBox="1"/>
            <p:nvPr/>
          </p:nvSpPr>
          <p:spPr>
            <a:xfrm>
              <a:off x="803640" y="3733750"/>
              <a:ext cx="321409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presence.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11"/>
            <p:cNvSpPr txBox="1"/>
            <p:nvPr/>
          </p:nvSpPr>
          <p:spPr>
            <a:xfrm>
              <a:off x="803640" y="3239725"/>
              <a:ext cx="343623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400" b="1" dirty="0"/>
                <a:t>Smiling can make you look younger and more </a:t>
              </a:r>
            </a:p>
            <a:p>
              <a:r>
                <a:rPr lang="en-US" altLang="en-US" sz="1400" b="1" dirty="0"/>
                <a:t>competent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960425" y="4590242"/>
            <a:ext cx="3621697" cy="1354405"/>
            <a:chOff x="803640" y="3368775"/>
            <a:chExt cx="2059657" cy="967285"/>
          </a:xfrm>
        </p:grpSpPr>
        <p:sp>
          <p:nvSpPr>
            <p:cNvPr id="30" name="TextBox 10"/>
            <p:cNvSpPr txBox="1"/>
            <p:nvPr/>
          </p:nvSpPr>
          <p:spPr>
            <a:xfrm>
              <a:off x="803640" y="3654659"/>
              <a:ext cx="2059657" cy="6814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en-US" sz="1400" dirty="0"/>
                <a:t>On an average, women smile more frequently</a:t>
              </a:r>
            </a:p>
            <a:p>
              <a:pPr lvl="0"/>
              <a:r>
                <a:rPr lang="en-US" altLang="en-US" sz="1400" dirty="0"/>
                <a:t> than men, especially in social contexts.</a:t>
              </a:r>
            </a:p>
            <a:p>
              <a:pPr lvl="0"/>
              <a:r>
                <a:rPr lang="en-US" altLang="en-US" sz="1400" dirty="0"/>
                <a:t> This may  be partly cultural, but also linked to emotional expressiveness.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803640" y="3368775"/>
              <a:ext cx="2059657" cy="2651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400" b="1" dirty="0"/>
                <a:t>Women smile more than men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719" y="2833817"/>
            <a:ext cx="1181144" cy="1181144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Rectangle 33"/>
          <p:cNvSpPr/>
          <p:nvPr/>
        </p:nvSpPr>
        <p:spPr>
          <a:xfrm>
            <a:off x="5057429" y="474086"/>
            <a:ext cx="2631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ea typeface="Times New Roman" panose="02020603050405020304" pitchFamily="18" charset="0"/>
              </a:rPr>
              <a:t>Fun facts about a smile</a:t>
            </a:r>
            <a:endParaRPr lang="en-IN" sz="2000" b="1" dirty="0">
              <a:solidFill>
                <a:srgbClr val="0070C0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0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59477" y="540890"/>
            <a:ext cx="4680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ea typeface="Times New Roman" panose="02020603050405020304" pitchFamily="18" charset="0"/>
              </a:rPr>
              <a:t>Why Facial Expressions Matter in Nursing?</a:t>
            </a:r>
            <a:endParaRPr lang="en-IN" sz="2000" b="1" dirty="0">
              <a:solidFill>
                <a:srgbClr val="0070C0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8527" y="1723697"/>
            <a:ext cx="7605788" cy="156966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Our face often speaks before we do—especially in healthcare.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Patients observe facial cues closely to interpret our intentions and emotional state.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Even without words, your expression can convey empathy, stress, confidence, or concern.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In high-stress environments like hospitals, nonverbal cues help patients feel secure or alarmed—depending on how they’re read.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00" y="3722872"/>
            <a:ext cx="2531995" cy="1578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61" y="3722872"/>
            <a:ext cx="2442540" cy="1578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776" name="Picture 8" descr="Nurse Patient Vector Stock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25" y="1631363"/>
            <a:ext cx="1754327" cy="1754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Nurses to Improve Communicati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38" y="3829833"/>
            <a:ext cx="2358574" cy="156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0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25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25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0398" y="384860"/>
            <a:ext cx="3531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ea typeface="Times New Roman" panose="02020603050405020304" pitchFamily="18" charset="0"/>
              </a:rPr>
              <a:t>Expression During Clinical Tasks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92472" y="2151267"/>
            <a:ext cx="5381823" cy="156966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Maintain a calm, neutral expression while performing procedures (e.g., injections, dressing wounds).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helps ease patient anxiety and communicates professionalism.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Avoid showing signs of haste or stress, which can transfer tension to the patient.</a:t>
            </a:r>
          </a:p>
        </p:txBody>
      </p:sp>
      <p:pic>
        <p:nvPicPr>
          <p:cNvPr id="7171" name="Picture 3" descr="Confident Indian Nurses in Spacious Hospital Corridor | Stable Diffusion  On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052" y="1426162"/>
            <a:ext cx="3889231" cy="3019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30435" y="4654180"/>
            <a:ext cx="4879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Remember!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B050"/>
                </a:solidFill>
              </a:rPr>
              <a:t>Calm facial demeanor = assurance + competence.</a:t>
            </a:r>
          </a:p>
        </p:txBody>
      </p:sp>
    </p:spTree>
    <p:extLst>
      <p:ext uri="{BB962C8B-B14F-4D97-AF65-F5344CB8AC3E}">
        <p14:creationId xmlns:p14="http://schemas.microsoft.com/office/powerpoint/2010/main" val="211671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9556" y="529384"/>
            <a:ext cx="2420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The Power of a Smile</a:t>
            </a:r>
            <a:endParaRPr lang="en-IN" sz="2000" b="1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9556" y="1010003"/>
            <a:ext cx="25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Warmth Through a Smile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17314" y="2589989"/>
            <a:ext cx="5578338" cy="132343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gentle, genuine smile can make patients feel welcome and understood.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builds trust and sets a positive tone, especially during the first interaction.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Smiling when appropriate improves nurse-patient rapport.</a:t>
            </a:r>
          </a:p>
        </p:txBody>
      </p:sp>
      <p:pic>
        <p:nvPicPr>
          <p:cNvPr id="8195" name="Picture 3" descr="Indian Nurse Images – Browse 21,953 Stock Photos, Vectors, and Video | 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3" y="1859954"/>
            <a:ext cx="4175262" cy="2783509"/>
          </a:xfrm>
          <a:prstGeom prst="rect">
            <a:avLst/>
          </a:prstGeom>
          <a:ln w="38100" cap="sq">
            <a:solidFill>
              <a:srgbClr val="5B9BD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8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45132" y="593900"/>
            <a:ext cx="3308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Watch Out for Negative Clues</a:t>
            </a:r>
            <a:endParaRPr lang="en-IN" sz="2000" b="1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3790" y="1087221"/>
            <a:ext cx="1634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What to Avoid?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4886" y="1801118"/>
            <a:ext cx="10747514" cy="107721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Avoid frowning, eye-rolling, or tightening your jaw—these may be perceived as irritation or disapproval.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Patients are often vulnerable; even subtle expressions can be misinterpreted.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Discrepancy between facial expression and voice tone (e.g., a flat face with a kind voice) can confuse patients.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Aim for alignment between what you say and how you look.</a:t>
            </a:r>
          </a:p>
        </p:txBody>
      </p:sp>
      <p:pic>
        <p:nvPicPr>
          <p:cNvPr id="9219" name="Picture 3" descr="angry expression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9" r="10834" b="39174"/>
          <a:stretch/>
        </p:blipFill>
        <p:spPr bwMode="auto">
          <a:xfrm>
            <a:off x="1074591" y="3485124"/>
            <a:ext cx="1423143" cy="173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006" t="8207" r="7989" b="31566"/>
          <a:stretch/>
        </p:blipFill>
        <p:spPr>
          <a:xfrm>
            <a:off x="3539130" y="3407567"/>
            <a:ext cx="1375900" cy="1760781"/>
          </a:xfrm>
          <a:prstGeom prst="rect">
            <a:avLst/>
          </a:prstGeom>
        </p:spPr>
      </p:pic>
      <p:pic>
        <p:nvPicPr>
          <p:cNvPr id="9223" name="Picture 7" descr="2,500+ Nurse Stress Stock Illustrations, Royalty-Free Vector Graphics &amp;  Clip Art - iStock | Covid nurse stress, Male nurse stress, Nurse stress m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51" b="100000" l="9894" r="89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76" r="19437"/>
          <a:stretch/>
        </p:blipFill>
        <p:spPr bwMode="auto">
          <a:xfrm>
            <a:off x="5433756" y="3381863"/>
            <a:ext cx="1683026" cy="18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6417" t="7887" r="17102" b="16681"/>
          <a:stretch/>
        </p:blipFill>
        <p:spPr>
          <a:xfrm>
            <a:off x="7541901" y="3402686"/>
            <a:ext cx="1306483" cy="1818303"/>
          </a:xfrm>
          <a:prstGeom prst="rect">
            <a:avLst/>
          </a:prstGeom>
        </p:spPr>
      </p:pic>
      <p:pic>
        <p:nvPicPr>
          <p:cNvPr id="9227" name="Picture 11" descr="1,400+ Sad Nurse Stock Illustrations, Royalty-Free Vector Graphics &amp; Clip  Art - iStock | Sad nurse mask, Sad nurse male, Sad nurse at hom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4" t="618" r="12930" b="13798"/>
          <a:stretch/>
        </p:blipFill>
        <p:spPr bwMode="auto">
          <a:xfrm>
            <a:off x="9581321" y="3334171"/>
            <a:ext cx="1563757" cy="183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29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81634" y="593900"/>
            <a:ext cx="5072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Expressions in Emotionally Charged Situations</a:t>
            </a:r>
            <a:endParaRPr lang="en-IN" sz="2000" b="1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02631" y="1137239"/>
            <a:ext cx="2282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/>
              <a:t>Show Compassion Visibly</a:t>
            </a:r>
          </a:p>
        </p:txBody>
      </p:sp>
      <p:sp>
        <p:nvSpPr>
          <p:cNvPr id="6" name="Rectangle 5"/>
          <p:cNvSpPr/>
          <p:nvPr/>
        </p:nvSpPr>
        <p:spPr>
          <a:xfrm>
            <a:off x="575217" y="5147608"/>
            <a:ext cx="6162260" cy="58477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Patients remember how they felt in these moments—</a:t>
            </a:r>
          </a:p>
          <a:p>
            <a:pPr algn="ctr"/>
            <a:r>
              <a:rPr lang="en-US" sz="1600" b="1" dirty="0">
                <a:solidFill>
                  <a:srgbClr val="00B050"/>
                </a:solidFill>
              </a:rPr>
              <a:t>your face will say it all.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1924"/>
          <a:stretch/>
        </p:blipFill>
        <p:spPr>
          <a:xfrm>
            <a:off x="7250829" y="3690551"/>
            <a:ext cx="4086299" cy="1836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350484" y="1640586"/>
            <a:ext cx="6096000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600" dirty="0"/>
              <a:t>In sensitive moments—like breaking bad news—your facial empathy matters deeply.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1477" y="2846390"/>
            <a:ext cx="6096000" cy="58477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>
            <a:spAutoFit/>
          </a:bodyPr>
          <a:lstStyle/>
          <a:p>
            <a:r>
              <a:rPr lang="en-US" sz="1600" dirty="0"/>
              <a:t>Maintain soft eye contact, a serious yet kind expression, and avoid abrupt changes in tone or face.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1477" y="3965337"/>
            <a:ext cx="6096001" cy="58477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>
            <a:spAutoFit/>
          </a:bodyPr>
          <a:lstStyle/>
          <a:p>
            <a:r>
              <a:rPr lang="en-US" sz="1600" dirty="0"/>
              <a:t>Let your expression mirror the emotion needed: concern, reassurance, or support.</a:t>
            </a:r>
          </a:p>
        </p:txBody>
      </p:sp>
    </p:spTree>
    <p:extLst>
      <p:ext uri="{BB962C8B-B14F-4D97-AF65-F5344CB8AC3E}">
        <p14:creationId xmlns:p14="http://schemas.microsoft.com/office/powerpoint/2010/main" val="299970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583" y="742122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QUIZ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0236" y="7034276"/>
            <a:ext cx="460576" cy="46057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26600" y="118961"/>
            <a:ext cx="9740348" cy="6746242"/>
            <a:chOff x="1626600" y="118961"/>
            <a:chExt cx="9740348" cy="6746242"/>
          </a:xfrm>
        </p:grpSpPr>
        <p:sp>
          <p:nvSpPr>
            <p:cNvPr id="3" name="Rectangle 2"/>
            <p:cNvSpPr/>
            <p:nvPr/>
          </p:nvSpPr>
          <p:spPr>
            <a:xfrm>
              <a:off x="5364924" y="118961"/>
              <a:ext cx="18862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Facial Expressions</a:t>
              </a: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1626600" y="355729"/>
              <a:ext cx="9740348" cy="6509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1.</a:t>
              </a: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Which of the following is a </a:t>
              </a:r>
              <a:r>
                <a:rPr kumimoji="0" lang="en-US" altLang="en-US" sz="1400" b="1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universal facial expression</a:t>
              </a: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 recognized across cultures?</a:t>
              </a:r>
              <a:b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A. Confusion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B. Gratitude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C. Disgust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D. Interest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  <a:r>
                <a:rPr kumimoji="0" lang="en-US" altLang="en-US" sz="14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altLang="en-US" sz="1400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nurse smiling gently during patient interaction most likely conveys:</a:t>
              </a:r>
              <a:br>
                <a:rPr lang="en-US" altLang="en-US" sz="1400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A. Indifference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B. Reassurance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C. Superiority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D. Hesitation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r>
                <a:rPr kumimoji="0" lang="en-US" altLang="en-US" sz="14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1400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What is the best expression to maintain during clinical procedures like injections?</a:t>
              </a:r>
              <a:br>
                <a:rPr lang="en-US" altLang="en-US" sz="1400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A. A cheerful and chatty face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B. A serious, tense face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C. A calm, neutral expression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D. A smiling, excited face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4.</a:t>
              </a:r>
              <a:r>
                <a:rPr kumimoji="0" lang="en-US" altLang="en-US" sz="14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1400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What facial behavior can confuse patients if mismatched with tone of voice?</a:t>
              </a:r>
              <a:br>
                <a:rPr lang="en-US" altLang="en-US" sz="1400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A. A warm smile with an assertive tone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B. A flat face with a kind voice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C. A raised brow with direct instruction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D. A gentle gaze with firm words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US" sz="1400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Patients are most likely to remember a nurse's:</a:t>
              </a:r>
              <a:br>
                <a:rPr lang="en-US" altLang="en-US" sz="1400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A. Clinical skill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B. Uniform color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C. Facial expression in emotional moments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D. Medical terminology used</a:t>
              </a:r>
              <a:b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01607" y="850388"/>
              <a:ext cx="460576" cy="4605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2183" y="1964192"/>
              <a:ext cx="460576" cy="4605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94467" y="3380178"/>
              <a:ext cx="460576" cy="4605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0092" y="4503591"/>
              <a:ext cx="460576" cy="46057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7432" y="5962800"/>
              <a:ext cx="460576" cy="460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50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3">
            <a:extLst>
              <a:ext uri="{FF2B5EF4-FFF2-40B4-BE49-F238E27FC236}">
                <a16:creationId xmlns:a16="http://schemas.microsoft.com/office/drawing/2014/main" id="{056C1937-CD90-43D8-BF73-21E23ED5A97D}"/>
              </a:ext>
            </a:extLst>
          </p:cNvPr>
          <p:cNvSpPr/>
          <p:nvPr/>
        </p:nvSpPr>
        <p:spPr>
          <a:xfrm flipV="1">
            <a:off x="3861104" y="406477"/>
            <a:ext cx="1211596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: Shape 4">
            <a:extLst>
              <a:ext uri="{FF2B5EF4-FFF2-40B4-BE49-F238E27FC236}">
                <a16:creationId xmlns:a16="http://schemas.microsoft.com/office/drawing/2014/main" id="{2531874B-C851-4F4A-82F0-D240C9922124}"/>
              </a:ext>
            </a:extLst>
          </p:cNvPr>
          <p:cNvSpPr/>
          <p:nvPr/>
        </p:nvSpPr>
        <p:spPr>
          <a:xfrm>
            <a:off x="3981754" y="493443"/>
            <a:ext cx="1077208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AB19B7CD-48DC-4AE7-9FD5-5FCF97733EAE}"/>
              </a:ext>
            </a:extLst>
          </p:cNvPr>
          <p:cNvSpPr/>
          <p:nvPr/>
        </p:nvSpPr>
        <p:spPr>
          <a:xfrm flipV="1">
            <a:off x="4034419" y="731428"/>
            <a:ext cx="908643" cy="541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731665-F1A8-44FD-A410-BF8E9517B297}"/>
              </a:ext>
            </a:extLst>
          </p:cNvPr>
          <p:cNvSpPr/>
          <p:nvPr/>
        </p:nvSpPr>
        <p:spPr>
          <a:xfrm>
            <a:off x="4034418" y="826858"/>
            <a:ext cx="908643" cy="4368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200" b="1" dirty="0"/>
              <a:t>Eye Contact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13">
            <a:extLst>
              <a:ext uri="{FF2B5EF4-FFF2-40B4-BE49-F238E27FC236}">
                <a16:creationId xmlns:a16="http://schemas.microsoft.com/office/drawing/2014/main" id="{CCA31BCC-08C7-4A1B-9CA1-20C6BE17DC3D}"/>
              </a:ext>
            </a:extLst>
          </p:cNvPr>
          <p:cNvSpPr/>
          <p:nvPr/>
        </p:nvSpPr>
        <p:spPr>
          <a:xfrm>
            <a:off x="3874840" y="5555939"/>
            <a:ext cx="1463377" cy="541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530304BC-EEA5-4A32-B63C-2CAD46F1DB14}"/>
              </a:ext>
            </a:extLst>
          </p:cNvPr>
          <p:cNvSpPr/>
          <p:nvPr/>
        </p:nvSpPr>
        <p:spPr>
          <a:xfrm flipV="1">
            <a:off x="3995491" y="5317953"/>
            <a:ext cx="1077208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4" name="Rectangle: Rounded Corners 15">
            <a:extLst>
              <a:ext uri="{FF2B5EF4-FFF2-40B4-BE49-F238E27FC236}">
                <a16:creationId xmlns:a16="http://schemas.microsoft.com/office/drawing/2014/main" id="{F262D4CB-5947-4FA7-95D0-C2D6F18A9354}"/>
              </a:ext>
            </a:extLst>
          </p:cNvPr>
          <p:cNvSpPr/>
          <p:nvPr/>
        </p:nvSpPr>
        <p:spPr>
          <a:xfrm>
            <a:off x="4048156" y="5222524"/>
            <a:ext cx="908643" cy="541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2" name="7-Point Star 31"/>
          <p:cNvSpPr/>
          <p:nvPr/>
        </p:nvSpPr>
        <p:spPr>
          <a:xfrm>
            <a:off x="3861104" y="5651367"/>
            <a:ext cx="1211596" cy="934875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60829" y="3973193"/>
            <a:ext cx="373486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Building Trust without Intimidation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39" y="1115591"/>
            <a:ext cx="3828713" cy="2408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676" name="Picture 4" descr="RINGS UNDER EYES WITH HYALURONIC ACID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77" y="4546249"/>
            <a:ext cx="3381375" cy="13525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49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0000" y="713333"/>
            <a:ext cx="10272000" cy="643600"/>
          </a:xfrm>
        </p:spPr>
        <p:txBody>
          <a:bodyPr/>
          <a:lstStyle/>
          <a:p>
            <a:r>
              <a:rPr lang="en-IN" sz="18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Please scan the Attendance QR Code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6" t="34234" r="23307" b="12149"/>
          <a:stretch/>
        </p:blipFill>
        <p:spPr>
          <a:xfrm>
            <a:off x="4498848" y="2121408"/>
            <a:ext cx="2898648" cy="2898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833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44954" y="2433428"/>
            <a:ext cx="1296144" cy="129614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695536" y="1604737"/>
            <a:ext cx="576064" cy="576064"/>
          </a:xfrm>
          <a:prstGeom prst="ellipse">
            <a:avLst/>
          </a:prstGeom>
          <a:solidFill>
            <a:schemeClr val="accent3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96833" y="1635874"/>
            <a:ext cx="385042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60923" y="2428065"/>
            <a:ext cx="1296144" cy="129614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2622086" y="1567123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23383" y="1598260"/>
            <a:ext cx="385042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404034" y="2397714"/>
            <a:ext cx="1296144" cy="129614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4783093" y="1598260"/>
            <a:ext cx="576064" cy="576064"/>
          </a:xfrm>
          <a:prstGeom prst="ellipse">
            <a:avLst/>
          </a:prstGeom>
          <a:solidFill>
            <a:schemeClr val="accent3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84390" y="1629397"/>
            <a:ext cx="385042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09900" y="2344902"/>
            <a:ext cx="1296144" cy="129614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6560482" y="1516211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61779" y="1547348"/>
            <a:ext cx="385042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289075" y="2397911"/>
            <a:ext cx="1296144" cy="129614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16"/>
          <p:cNvSpPr/>
          <p:nvPr/>
        </p:nvSpPr>
        <p:spPr>
          <a:xfrm>
            <a:off x="8539657" y="1569220"/>
            <a:ext cx="576064" cy="576064"/>
          </a:xfrm>
          <a:prstGeom prst="ellipse">
            <a:avLst/>
          </a:prstGeom>
          <a:solidFill>
            <a:schemeClr val="accent3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40954" y="1600357"/>
            <a:ext cx="385042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0167761" y="2325706"/>
            <a:ext cx="1296144" cy="129614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val 39"/>
          <p:cNvSpPr/>
          <p:nvPr/>
        </p:nvSpPr>
        <p:spPr>
          <a:xfrm>
            <a:off x="10418343" y="1497015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0519640" y="1528152"/>
            <a:ext cx="367408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11"/>
          <p:cNvSpPr txBox="1"/>
          <p:nvPr/>
        </p:nvSpPr>
        <p:spPr>
          <a:xfrm>
            <a:off x="370069" y="3845561"/>
            <a:ext cx="13291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b="1" dirty="0">
                <a:solidFill>
                  <a:srgbClr val="002060"/>
                </a:solidFill>
              </a:rPr>
              <a:t>Eye contact builds trust</a:t>
            </a:r>
            <a:r>
              <a:rPr lang="en-US" altLang="en-US" sz="1200" b="1" dirty="0">
                <a:solidFill>
                  <a:srgbClr val="002060"/>
                </a:solidFill>
              </a:rPr>
              <a:t>"</a:t>
            </a:r>
            <a:endParaRPr lang="ko-KR" altLang="en-US" sz="12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4" name="TextBox 11"/>
          <p:cNvSpPr txBox="1"/>
          <p:nvPr/>
        </p:nvSpPr>
        <p:spPr>
          <a:xfrm>
            <a:off x="339146" y="4725804"/>
            <a:ext cx="16854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Direct eye contact </a:t>
            </a:r>
          </a:p>
          <a:p>
            <a:pPr algn="ctr"/>
            <a:r>
              <a:rPr lang="en-US" sz="1200" dirty="0"/>
              <a:t>creates a sense of </a:t>
            </a:r>
          </a:p>
          <a:p>
            <a:pPr algn="ctr"/>
            <a:r>
              <a:rPr lang="en-US" sz="1200" dirty="0"/>
              <a:t>honesty and connection, which is essential </a:t>
            </a:r>
          </a:p>
          <a:p>
            <a:pPr algn="ctr"/>
            <a:r>
              <a:rPr lang="en-US" sz="1200" dirty="0"/>
              <a:t>in nurse–</a:t>
            </a:r>
          </a:p>
          <a:p>
            <a:pPr algn="ctr"/>
            <a:r>
              <a:rPr lang="en-US" sz="1200" dirty="0"/>
              <a:t>patient relationships.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11"/>
          <p:cNvSpPr txBox="1"/>
          <p:nvPr/>
        </p:nvSpPr>
        <p:spPr>
          <a:xfrm>
            <a:off x="2331045" y="3864372"/>
            <a:ext cx="15839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2060"/>
                </a:solidFill>
              </a:rPr>
              <a:t>Too much or too little can backfire</a:t>
            </a:r>
            <a:endParaRPr lang="ko-KR" altLang="en-US" sz="12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6" name="TextBox 11"/>
          <p:cNvSpPr txBox="1"/>
          <p:nvPr/>
        </p:nvSpPr>
        <p:spPr>
          <a:xfrm>
            <a:off x="2298110" y="4744378"/>
            <a:ext cx="17685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While eye contact shows attentiveness, too much can feel intimidating, and too little may appear </a:t>
            </a:r>
          </a:p>
          <a:p>
            <a:pPr algn="ctr"/>
            <a:r>
              <a:rPr lang="en-US" sz="1200" dirty="0"/>
              <a:t>disengaged or dishonest.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11"/>
          <p:cNvSpPr txBox="1"/>
          <p:nvPr/>
        </p:nvSpPr>
        <p:spPr>
          <a:xfrm>
            <a:off x="4441677" y="3845561"/>
            <a:ext cx="14025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2060"/>
                </a:solidFill>
              </a:rPr>
              <a:t>Humans are wired to follow gaze</a:t>
            </a:r>
            <a:endParaRPr lang="ko-KR" altLang="en-US" sz="12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8" name="TextBox 11"/>
          <p:cNvSpPr txBox="1"/>
          <p:nvPr/>
        </p:nvSpPr>
        <p:spPr>
          <a:xfrm>
            <a:off x="4390782" y="4638459"/>
            <a:ext cx="17489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Eye contact can subtly </a:t>
            </a:r>
          </a:p>
          <a:p>
            <a:pPr algn="ctr"/>
            <a:r>
              <a:rPr lang="en-US" sz="1200" dirty="0"/>
              <a:t>guide attention. When </a:t>
            </a:r>
          </a:p>
          <a:p>
            <a:pPr algn="ctr"/>
            <a:r>
              <a:rPr lang="en-US" sz="1200" dirty="0"/>
              <a:t>someone looks at </a:t>
            </a:r>
          </a:p>
          <a:p>
            <a:pPr algn="ctr"/>
            <a:r>
              <a:rPr lang="en-US" sz="1200" dirty="0"/>
              <a:t>something, others</a:t>
            </a:r>
          </a:p>
          <a:p>
            <a:pPr algn="ctr"/>
            <a:r>
              <a:rPr lang="en-US" sz="1200" dirty="0"/>
              <a:t> instinctively</a:t>
            </a:r>
          </a:p>
          <a:p>
            <a:pPr algn="ctr"/>
            <a:r>
              <a:rPr lang="en-US" sz="1200" dirty="0"/>
              <a:t> follow their gaze—</a:t>
            </a:r>
          </a:p>
          <a:p>
            <a:pPr algn="ctr"/>
            <a:r>
              <a:rPr lang="en-US" sz="1200" dirty="0"/>
              <a:t>useful in patient </a:t>
            </a:r>
          </a:p>
          <a:p>
            <a:pPr algn="ctr"/>
            <a:r>
              <a:rPr lang="en-US" sz="1200" dirty="0"/>
              <a:t>instruction.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11"/>
          <p:cNvSpPr txBox="1"/>
          <p:nvPr/>
        </p:nvSpPr>
        <p:spPr>
          <a:xfrm>
            <a:off x="6326190" y="3756650"/>
            <a:ext cx="14793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b="1" dirty="0">
                <a:solidFill>
                  <a:srgbClr val="002060"/>
                </a:solidFill>
              </a:rPr>
              <a:t>Cultural differences matter</a:t>
            </a:r>
            <a:endParaRPr lang="ko-KR" altLang="en-US" sz="12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60" name="TextBox 11"/>
          <p:cNvSpPr txBox="1"/>
          <p:nvPr/>
        </p:nvSpPr>
        <p:spPr>
          <a:xfrm>
            <a:off x="6326190" y="4652044"/>
            <a:ext cx="16854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In some cultures, strong eye contact shows </a:t>
            </a:r>
          </a:p>
          <a:p>
            <a:pPr algn="ctr"/>
            <a:r>
              <a:rPr lang="en-US" sz="1200" dirty="0"/>
              <a:t>confidence and respect, while in others, it may</a:t>
            </a:r>
          </a:p>
          <a:p>
            <a:pPr algn="ctr"/>
            <a:r>
              <a:rPr lang="en-US" sz="1200" dirty="0"/>
              <a:t> be seen as rude or </a:t>
            </a:r>
          </a:p>
          <a:p>
            <a:pPr algn="ctr"/>
            <a:r>
              <a:rPr lang="en-US" sz="1200" dirty="0"/>
              <a:t>confrontational.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11"/>
          <p:cNvSpPr txBox="1"/>
          <p:nvPr/>
        </p:nvSpPr>
        <p:spPr>
          <a:xfrm>
            <a:off x="8236602" y="3828855"/>
            <a:ext cx="14904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2060"/>
                </a:solidFill>
              </a:rPr>
              <a:t>It improves listening and understanding</a:t>
            </a:r>
            <a:endParaRPr lang="ko-KR" altLang="en-US" sz="12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62" name="TextBox 11"/>
          <p:cNvSpPr txBox="1"/>
          <p:nvPr/>
        </p:nvSpPr>
        <p:spPr>
          <a:xfrm>
            <a:off x="8289075" y="4725804"/>
            <a:ext cx="171629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People tend to listen </a:t>
            </a:r>
          </a:p>
          <a:p>
            <a:pPr algn="ctr"/>
            <a:r>
              <a:rPr lang="en-US" sz="1200" dirty="0"/>
              <a:t>more carefully and recall more when someone </a:t>
            </a:r>
          </a:p>
          <a:p>
            <a:pPr algn="ctr"/>
            <a:r>
              <a:rPr lang="en-US" sz="1200" dirty="0"/>
              <a:t>maintains eye contact</a:t>
            </a:r>
          </a:p>
          <a:p>
            <a:pPr algn="ctr"/>
            <a:r>
              <a:rPr lang="en-US" sz="1200" dirty="0"/>
              <a:t> during communication.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3" name="TextBox 11"/>
          <p:cNvSpPr txBox="1"/>
          <p:nvPr/>
        </p:nvSpPr>
        <p:spPr>
          <a:xfrm>
            <a:off x="10291174" y="3853155"/>
            <a:ext cx="119174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2060"/>
                </a:solidFill>
              </a:rPr>
              <a:t>In healthcare, it signals 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compassion</a:t>
            </a:r>
            <a:endParaRPr lang="ko-KR" altLang="en-US" sz="12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64" name="TextBox 11"/>
          <p:cNvSpPr txBox="1"/>
          <p:nvPr/>
        </p:nvSpPr>
        <p:spPr>
          <a:xfrm>
            <a:off x="10167761" y="4638459"/>
            <a:ext cx="16854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A nurse making calm </a:t>
            </a:r>
          </a:p>
          <a:p>
            <a:pPr algn="ctr"/>
            <a:r>
              <a:rPr lang="en-US" sz="1200" dirty="0"/>
              <a:t>and kind eye contact </a:t>
            </a:r>
          </a:p>
          <a:p>
            <a:pPr algn="ctr"/>
            <a:r>
              <a:rPr lang="en-US" sz="1200" dirty="0"/>
              <a:t>helps patients feel </a:t>
            </a:r>
          </a:p>
          <a:p>
            <a:pPr algn="ctr"/>
            <a:r>
              <a:rPr lang="en-US" sz="1200" dirty="0"/>
              <a:t>heard, safe, and </a:t>
            </a:r>
          </a:p>
          <a:p>
            <a:pPr algn="ctr"/>
            <a:r>
              <a:rPr lang="en-US" sz="1200" dirty="0"/>
              <a:t>respected.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/>
          <a:srcRect l="19972" r="19972" b="7531"/>
          <a:stretch/>
        </p:blipFill>
        <p:spPr>
          <a:xfrm>
            <a:off x="463826" y="2487772"/>
            <a:ext cx="1235393" cy="1238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"/>
          <a:srcRect l="19972" r="19972" b="7531"/>
          <a:stretch/>
        </p:blipFill>
        <p:spPr>
          <a:xfrm>
            <a:off x="2591298" y="2485759"/>
            <a:ext cx="1235393" cy="1238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/>
          <a:srcRect l="19972" r="19972" b="7531"/>
          <a:stretch/>
        </p:blipFill>
        <p:spPr>
          <a:xfrm>
            <a:off x="4430091" y="2434702"/>
            <a:ext cx="1235393" cy="1238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2"/>
          <a:srcRect l="19972" r="19972" b="7531"/>
          <a:stretch/>
        </p:blipFill>
        <p:spPr>
          <a:xfrm>
            <a:off x="6363340" y="2402596"/>
            <a:ext cx="1235393" cy="1238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/>
          <a:srcRect l="19972" r="19972" b="7531"/>
          <a:stretch/>
        </p:blipFill>
        <p:spPr>
          <a:xfrm>
            <a:off x="8319450" y="2428065"/>
            <a:ext cx="1235393" cy="1238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"/>
          <a:srcRect l="19972" r="19972" b="7531"/>
          <a:stretch/>
        </p:blipFill>
        <p:spPr>
          <a:xfrm>
            <a:off x="10198136" y="2367995"/>
            <a:ext cx="1235393" cy="1238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5" name="Rectangle 74"/>
          <p:cNvSpPr/>
          <p:nvPr/>
        </p:nvSpPr>
        <p:spPr>
          <a:xfrm>
            <a:off x="4545132" y="593900"/>
            <a:ext cx="3889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Interesting Facts about eye contact</a:t>
            </a:r>
            <a:endParaRPr lang="en-IN" sz="2000" b="1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4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 animBg="1"/>
      <p:bldP spid="40" grpId="0" animBg="1"/>
      <p:bldP spid="41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28986" y="570294"/>
            <a:ext cx="2561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ea typeface="Times New Roman" panose="02020603050405020304" pitchFamily="18" charset="0"/>
              </a:rPr>
              <a:t>Eye Contact in Nursing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160227" y="1150491"/>
            <a:ext cx="35524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Why Eye Contact Matters in Patient Care</a:t>
            </a:r>
            <a:endParaRPr lang="en-IN" sz="1600" dirty="0"/>
          </a:p>
        </p:txBody>
      </p:sp>
      <p:sp>
        <p:nvSpPr>
          <p:cNvPr id="7" name="Rectangle 6"/>
          <p:cNvSpPr/>
          <p:nvPr/>
        </p:nvSpPr>
        <p:spPr>
          <a:xfrm>
            <a:off x="7206568" y="4461424"/>
            <a:ext cx="4693884" cy="107721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Appropriate eye contact helps build trust with patients and their families.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Nurses who use eye contact effectively are perceived as more caring and confident.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791" y="2206131"/>
            <a:ext cx="2705100" cy="1685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576039" y="2376685"/>
            <a:ext cx="1890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ea typeface="Times New Roman" panose="02020603050405020304" pitchFamily="18" charset="0"/>
              </a:rPr>
              <a:t>Eye contact Signals</a:t>
            </a:r>
            <a:r>
              <a:rPr lang="en-US" sz="1600" dirty="0"/>
              <a:t>: </a:t>
            </a:r>
          </a:p>
        </p:txBody>
      </p:sp>
      <p:sp>
        <p:nvSpPr>
          <p:cNvPr id="11" name="Block Arc 10"/>
          <p:cNvSpPr/>
          <p:nvPr/>
        </p:nvSpPr>
        <p:spPr>
          <a:xfrm>
            <a:off x="3341993" y="3271826"/>
            <a:ext cx="1944216" cy="1944216"/>
          </a:xfrm>
          <a:prstGeom prst="blockArc">
            <a:avLst>
              <a:gd name="adj1" fmla="val 8533975"/>
              <a:gd name="adj2" fmla="val 2353433"/>
              <a:gd name="adj3" fmla="val 20895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/>
        </p:nvSpPr>
        <p:spPr>
          <a:xfrm rot="10800000">
            <a:off x="2141710" y="4228033"/>
            <a:ext cx="1944216" cy="1944216"/>
          </a:xfrm>
          <a:prstGeom prst="blockArc">
            <a:avLst>
              <a:gd name="adj1" fmla="val 8533975"/>
              <a:gd name="adj2" fmla="val 5741093"/>
              <a:gd name="adj3" fmla="val 21641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/>
        </p:nvSpPr>
        <p:spPr>
          <a:xfrm rot="10800000">
            <a:off x="4541827" y="4228032"/>
            <a:ext cx="1944216" cy="1944216"/>
          </a:xfrm>
          <a:prstGeom prst="blockArc">
            <a:avLst>
              <a:gd name="adj1" fmla="val 5000214"/>
              <a:gd name="adj2" fmla="val 2353433"/>
              <a:gd name="adj3" fmla="val 20895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18057" y="3831989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Oval 14"/>
          <p:cNvSpPr/>
          <p:nvPr/>
        </p:nvSpPr>
        <p:spPr>
          <a:xfrm>
            <a:off x="2717773" y="480409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Oval 15"/>
          <p:cNvSpPr/>
          <p:nvPr/>
        </p:nvSpPr>
        <p:spPr>
          <a:xfrm>
            <a:off x="5117890" y="4804045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29763" t="870" r="27739" b="35267"/>
          <a:stretch/>
        </p:blipFill>
        <p:spPr>
          <a:xfrm>
            <a:off x="3870153" y="3784084"/>
            <a:ext cx="887895" cy="8878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29763" t="870" r="27739" b="35267"/>
          <a:stretch/>
        </p:blipFill>
        <p:spPr>
          <a:xfrm>
            <a:off x="5112812" y="4756141"/>
            <a:ext cx="887895" cy="8878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9763" t="870" r="27739" b="35267"/>
          <a:stretch/>
        </p:blipFill>
        <p:spPr>
          <a:xfrm>
            <a:off x="2717526" y="4772096"/>
            <a:ext cx="887895" cy="8878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Rectangle 23"/>
          <p:cNvSpPr/>
          <p:nvPr/>
        </p:nvSpPr>
        <p:spPr>
          <a:xfrm>
            <a:off x="1792888" y="3707390"/>
            <a:ext cx="1318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Attentiveness</a:t>
            </a:r>
            <a:endParaRPr lang="en-IN" sz="1600" dirty="0"/>
          </a:p>
        </p:txBody>
      </p:sp>
      <p:sp>
        <p:nvSpPr>
          <p:cNvPr id="25" name="Rectangle 24"/>
          <p:cNvSpPr/>
          <p:nvPr/>
        </p:nvSpPr>
        <p:spPr>
          <a:xfrm>
            <a:off x="5487298" y="3519535"/>
            <a:ext cx="13747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Emotional Connection </a:t>
            </a:r>
            <a:endParaRPr lang="en-IN" sz="1600" dirty="0"/>
          </a:p>
        </p:txBody>
      </p:sp>
      <p:sp>
        <p:nvSpPr>
          <p:cNvPr id="26" name="Rectangle 25"/>
          <p:cNvSpPr/>
          <p:nvPr/>
        </p:nvSpPr>
        <p:spPr>
          <a:xfrm>
            <a:off x="3507331" y="2640518"/>
            <a:ext cx="1702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 Your Complete Presence</a:t>
            </a:r>
            <a:endParaRPr lang="en-IN" sz="1600" dirty="0"/>
          </a:p>
        </p:txBody>
      </p:sp>
      <p:sp>
        <p:nvSpPr>
          <p:cNvPr id="27" name="Rectangle 26"/>
          <p:cNvSpPr/>
          <p:nvPr/>
        </p:nvSpPr>
        <p:spPr>
          <a:xfrm>
            <a:off x="797633" y="1770866"/>
            <a:ext cx="6725188" cy="338554"/>
          </a:xfrm>
          <a:prstGeom prst="rect">
            <a:avLst/>
          </a:prstGeom>
          <a:ln w="6350"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Eye contact is a powerful nonverbal communication tool in healthcare</a:t>
            </a:r>
          </a:p>
        </p:txBody>
      </p:sp>
    </p:spTree>
    <p:extLst>
      <p:ext uri="{BB962C8B-B14F-4D97-AF65-F5344CB8AC3E}">
        <p14:creationId xmlns:p14="http://schemas.microsoft.com/office/powerpoint/2010/main" val="120031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4" grpId="0"/>
      <p:bldP spid="25" grpId="0"/>
      <p:bldP spid="26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27946" y="593900"/>
            <a:ext cx="3297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ea typeface="Times New Roman" panose="02020603050405020304" pitchFamily="18" charset="0"/>
              </a:rPr>
              <a:t>Maintain Natural Eye Contact</a:t>
            </a:r>
          </a:p>
        </p:txBody>
      </p:sp>
      <p:sp>
        <p:nvSpPr>
          <p:cNvPr id="5" name="Rectangle 4"/>
          <p:cNvSpPr/>
          <p:nvPr/>
        </p:nvSpPr>
        <p:spPr>
          <a:xfrm>
            <a:off x="4327946" y="1163742"/>
            <a:ext cx="3155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Attentiveness Without Intensity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7009" y="1653552"/>
            <a:ext cx="9554817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Look at the patient while talking or listening to show genuine interest.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relaxed, natural eye contact to make patients feel heard.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Blink naturally and shift gaze occasionally to keep it comfortable.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1774" y="2949043"/>
            <a:ext cx="784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B050"/>
                </a:solidFill>
              </a:rPr>
              <a:t>Avoid staring—too much eye contact may feel aggressive or intrusive.</a:t>
            </a:r>
          </a:p>
        </p:txBody>
      </p:sp>
      <p:pic>
        <p:nvPicPr>
          <p:cNvPr id="10245" name="Picture 5" descr="1,800+ Nurse Serious Face Stock Photos, Pictures &amp; Royalty-Free Images -  iStock | Upset nur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" b="100000" l="0" r="77451">
                        <a14:foregroundMark x1="36275" y1="7353" x2="36275" y2="7353"/>
                        <a14:foregroundMark x1="29248" y1="7843" x2="32026" y2="7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646"/>
          <a:stretch/>
        </p:blipFill>
        <p:spPr bwMode="auto">
          <a:xfrm>
            <a:off x="7248935" y="3748217"/>
            <a:ext cx="2578509" cy="2222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Ai Generative Happy Nursing Day Illustration, Nurse, Nursing, Medical PNG  Transparent Image and Clipart for Free Down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0"/>
          <a:stretch/>
        </p:blipFill>
        <p:spPr bwMode="auto">
          <a:xfrm>
            <a:off x="1577009" y="3664847"/>
            <a:ext cx="2800424" cy="22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3729" y="4037008"/>
            <a:ext cx="878254" cy="8782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9389" y="3916639"/>
            <a:ext cx="1043672" cy="10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1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4770" y="179377"/>
            <a:ext cx="4713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What should you remember while talking?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5626" y="531174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EYES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1097" y="1407198"/>
            <a:ext cx="35118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itchFamily="34" charset="0"/>
                <a:cs typeface="Calibri" pitchFamily="34" charset="0"/>
              </a:rPr>
              <a:t>Maintain eye contact – the business gaze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itchFamily="34" charset="0"/>
                <a:cs typeface="Calibri" pitchFamily="34" charset="0"/>
              </a:rPr>
              <a:t>Gaze directed in this triangle – serious atmosphere meaning business </a:t>
            </a:r>
          </a:p>
        </p:txBody>
      </p:sp>
      <p:pic>
        <p:nvPicPr>
          <p:cNvPr id="8" name="Picture 5" descr="scan00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1147" y="3498590"/>
            <a:ext cx="1515812" cy="21463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936433" y="1436487"/>
            <a:ext cx="3564834" cy="1338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itchFamily="34" charset="0"/>
                <a:cs typeface="Calibri" pitchFamily="34" charset="0"/>
              </a:rPr>
              <a:t>Social gaze – drops below the other persons eye level – a social atmosphere created</a:t>
            </a:r>
          </a:p>
        </p:txBody>
      </p:sp>
      <p:pic>
        <p:nvPicPr>
          <p:cNvPr id="10" name="Picture 5" descr="scan00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4762" y="3146669"/>
            <a:ext cx="1857748" cy="24159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8931966" y="1436487"/>
            <a:ext cx="2975260" cy="88036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itchFamily="34" charset="0"/>
                <a:cs typeface="Calibri" pitchFamily="34" charset="0"/>
              </a:rPr>
              <a:t>Intimate gaze – across the eyes and below the chin </a:t>
            </a:r>
          </a:p>
        </p:txBody>
      </p:sp>
      <p:pic>
        <p:nvPicPr>
          <p:cNvPr id="12" name="Picture 5" descr="scan00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910" y="3161313"/>
            <a:ext cx="1641306" cy="2386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850" y="5683667"/>
            <a:ext cx="876767" cy="8767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7555" y="5644973"/>
            <a:ext cx="862995" cy="862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179" y="5788845"/>
            <a:ext cx="876767" cy="87676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54015" y="849298"/>
            <a:ext cx="1481239" cy="485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Business gaze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31080" y="765164"/>
            <a:ext cx="1213537" cy="485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Social gaze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55793" y="765164"/>
            <a:ext cx="1469377" cy="485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Intimate gaze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355860" y="1250810"/>
            <a:ext cx="0" cy="487124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50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CAE36706-05CA-4C0D-A2CA-2CD7E9A6D514}"/>
              </a:ext>
            </a:extLst>
          </p:cNvPr>
          <p:cNvSpPr/>
          <p:nvPr/>
        </p:nvSpPr>
        <p:spPr>
          <a:xfrm>
            <a:off x="5352767" y="3154783"/>
            <a:ext cx="1484279" cy="1508145"/>
          </a:xfrm>
          <a:prstGeom prst="roundRect">
            <a:avLst>
              <a:gd name="adj" fmla="val 178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  <a:scene3d>
            <a:camera prst="orthographicFront"/>
            <a:lightRig rig="threePt" dir="t"/>
          </a:scene3d>
          <a:sp3d extrusionH="19050"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BCE851-D63C-4C35-8953-F822FDEA9424}"/>
              </a:ext>
            </a:extLst>
          </p:cNvPr>
          <p:cNvGrpSpPr/>
          <p:nvPr/>
        </p:nvGrpSpPr>
        <p:grpSpPr>
          <a:xfrm>
            <a:off x="6614817" y="841619"/>
            <a:ext cx="3424066" cy="1311791"/>
            <a:chOff x="3017859" y="4202629"/>
            <a:chExt cx="1886852" cy="13117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96A403-6E60-482B-9B0B-A107677B2A77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→ </a:t>
              </a:r>
              <a:r>
                <a:rPr lang="en-US" sz="1400" b="1" dirty="0"/>
                <a:t>Patient may feel:</a:t>
              </a:r>
              <a:r>
                <a:rPr lang="en-US" sz="1400" dirty="0"/>
                <a:t> “This is intense… Am I being judged?”</a:t>
              </a:r>
              <a:br>
                <a:rPr lang="en-US" sz="1400" dirty="0"/>
              </a:br>
              <a:r>
                <a:rPr lang="en-US" sz="1400" dirty="0"/>
                <a:t>Interpretation: Can feel </a:t>
              </a:r>
              <a:r>
                <a:rPr lang="en-US" sz="1400" b="1" dirty="0"/>
                <a:t>intimidating</a:t>
              </a:r>
              <a:r>
                <a:rPr lang="en-US" sz="1400" dirty="0"/>
                <a:t> or </a:t>
              </a:r>
              <a:r>
                <a:rPr lang="en-US" sz="1400" b="1" dirty="0"/>
                <a:t>invasive</a:t>
              </a:r>
              <a:r>
                <a:rPr lang="en-US" sz="1400" dirty="0"/>
                <a:t> 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85108-00FA-41BB-A491-B867E1573100}"/>
                </a:ext>
              </a:extLst>
            </p:cNvPr>
            <p:cNvSpPr txBox="1"/>
            <p:nvPr/>
          </p:nvSpPr>
          <p:spPr>
            <a:xfrm>
              <a:off x="3017859" y="4202629"/>
              <a:ext cx="188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>
                  <a:solidFill>
                    <a:schemeClr val="bg2">
                      <a:lumMod val="50000"/>
                    </a:schemeClr>
                  </a:solidFill>
                </a:rPr>
                <a:t>Prolonged, Unbroken Eye Contact</a:t>
              </a:r>
              <a:endParaRPr lang="ko-KR" altLang="en-US" sz="14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2354C-DDAD-4E35-8466-860D03534935}"/>
              </a:ext>
            </a:extLst>
          </p:cNvPr>
          <p:cNvGrpSpPr/>
          <p:nvPr/>
        </p:nvGrpSpPr>
        <p:grpSpPr>
          <a:xfrm>
            <a:off x="7357970" y="5180941"/>
            <a:ext cx="3468156" cy="1350357"/>
            <a:chOff x="3017859" y="4164063"/>
            <a:chExt cx="1911148" cy="13503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882085-9D15-42A7-AF5F-CD123D7EE6E3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→ </a:t>
              </a:r>
              <a:r>
                <a:rPr lang="en-US" sz="1400" b="1" dirty="0"/>
                <a:t>Patient may feel:</a:t>
              </a:r>
              <a:r>
                <a:rPr lang="en-US" sz="1400" dirty="0"/>
                <a:t> “Is the nurse nervous or hiding something from me?”</a:t>
              </a:r>
              <a:br>
                <a:rPr lang="en-US" sz="1400" dirty="0"/>
              </a:br>
              <a:r>
                <a:rPr lang="en-US" sz="1400" dirty="0"/>
                <a:t>Interpretation: Signals </a:t>
              </a:r>
              <a:r>
                <a:rPr lang="en-US" sz="1400" b="1" dirty="0"/>
                <a:t>stress</a:t>
              </a:r>
              <a:r>
                <a:rPr lang="en-US" sz="1400" dirty="0"/>
                <a:t>, </a:t>
              </a:r>
              <a:r>
                <a:rPr lang="en-US" sz="1400" b="1" dirty="0"/>
                <a:t>nervousness</a:t>
              </a:r>
              <a:r>
                <a:rPr lang="en-US" sz="1400" dirty="0"/>
                <a:t>, or possible </a:t>
              </a:r>
              <a:r>
                <a:rPr lang="en-US" sz="1400" b="1" dirty="0"/>
                <a:t>dishonesty</a:t>
              </a:r>
              <a:r>
                <a:rPr lang="en-US" sz="1400" dirty="0"/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42903E-643E-4386-A078-E74A13C4AB60}"/>
                </a:ext>
              </a:extLst>
            </p:cNvPr>
            <p:cNvSpPr txBox="1"/>
            <p:nvPr/>
          </p:nvSpPr>
          <p:spPr>
            <a:xfrm>
              <a:off x="3042155" y="4164063"/>
              <a:ext cx="188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</a:rPr>
                <a:t>Rapid Blinking or Darting Eyes</a:t>
              </a:r>
              <a:endParaRPr lang="ko-KR" altLang="en-US" sz="1400" b="1" dirty="0">
                <a:solidFill>
                  <a:srgbClr val="7030A0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F6789D-3117-44D6-B826-5E8366ACA716}"/>
              </a:ext>
            </a:extLst>
          </p:cNvPr>
          <p:cNvGrpSpPr/>
          <p:nvPr/>
        </p:nvGrpSpPr>
        <p:grpSpPr>
          <a:xfrm>
            <a:off x="850503" y="858005"/>
            <a:ext cx="3916779" cy="1591947"/>
            <a:chOff x="3017237" y="4137917"/>
            <a:chExt cx="1888095" cy="1591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DE245D-C472-4527-8390-8102A86DE263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→ </a:t>
              </a:r>
              <a:r>
                <a:rPr lang="en-US" sz="1400" b="1" dirty="0"/>
                <a:t>Patient may feel:</a:t>
              </a:r>
              <a:r>
                <a:rPr lang="en-US" sz="1400" dirty="0"/>
                <a:t> “The nurse seems unsure or doesn’t trust me.”</a:t>
              </a:r>
              <a:br>
                <a:rPr lang="en-US" sz="1400" dirty="0"/>
              </a:br>
              <a:r>
                <a:rPr lang="en-US" sz="1400" dirty="0"/>
                <a:t>Interpretation: May come across as </a:t>
              </a:r>
              <a:r>
                <a:rPr lang="en-US" sz="1400" b="1" dirty="0"/>
                <a:t>suspicious</a:t>
              </a:r>
              <a:r>
                <a:rPr lang="en-US" sz="1400" dirty="0"/>
                <a:t>, </a:t>
              </a:r>
              <a:r>
                <a:rPr lang="en-US" sz="1400" b="1" dirty="0"/>
                <a:t>doubtful</a:t>
              </a:r>
              <a:r>
                <a:rPr lang="en-US" sz="1400" dirty="0"/>
                <a:t>, or lacking confidence in what’s being said or done.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9BBD0-C4FA-4905-B1B1-DAE310577ACA}"/>
                </a:ext>
              </a:extLst>
            </p:cNvPr>
            <p:cNvSpPr txBox="1"/>
            <p:nvPr/>
          </p:nvSpPr>
          <p:spPr>
            <a:xfrm>
              <a:off x="3017237" y="4137917"/>
              <a:ext cx="1888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Side ways Glance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4D24E8-3B72-47E3-AB8E-0FAE41762F38}"/>
              </a:ext>
            </a:extLst>
          </p:cNvPr>
          <p:cNvGrpSpPr/>
          <p:nvPr/>
        </p:nvGrpSpPr>
        <p:grpSpPr>
          <a:xfrm>
            <a:off x="1340957" y="5130272"/>
            <a:ext cx="3663217" cy="1293192"/>
            <a:chOff x="3071421" y="4495556"/>
            <a:chExt cx="2018638" cy="12931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531CE2-5887-435E-BD29-E7A57CFED7EE}"/>
                </a:ext>
              </a:extLst>
            </p:cNvPr>
            <p:cNvSpPr txBox="1"/>
            <p:nvPr/>
          </p:nvSpPr>
          <p:spPr>
            <a:xfrm>
              <a:off x="3203207" y="4834641"/>
              <a:ext cx="18868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→ </a:t>
              </a:r>
              <a:r>
                <a:rPr lang="en-US" sz="1400" b="1" dirty="0"/>
                <a:t>Patient may feel:</a:t>
              </a:r>
              <a:r>
                <a:rPr lang="en-US" sz="1400" dirty="0"/>
                <a:t> “The nurse isn’t interested in me or what I’m saying.”</a:t>
              </a:r>
              <a:br>
                <a:rPr lang="en-US" sz="1400" dirty="0"/>
              </a:br>
              <a:r>
                <a:rPr lang="en-US" sz="1400" dirty="0"/>
                <a:t>Interpretation: May appear </a:t>
              </a:r>
              <a:r>
                <a:rPr lang="en-US" sz="1400" b="1" dirty="0"/>
                <a:t>disengaged</a:t>
              </a:r>
              <a:r>
                <a:rPr lang="en-US" sz="1400" dirty="0"/>
                <a:t>, </a:t>
              </a:r>
              <a:r>
                <a:rPr lang="en-US" sz="1400" b="1" dirty="0"/>
                <a:t>dismissive</a:t>
              </a:r>
              <a:r>
                <a:rPr lang="en-US" sz="1400" dirty="0"/>
                <a:t>, or emotionally unavailable.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6321FB-1643-415C-9864-FC73350399AE}"/>
                </a:ext>
              </a:extLst>
            </p:cNvPr>
            <p:cNvSpPr txBox="1"/>
            <p:nvPr/>
          </p:nvSpPr>
          <p:spPr>
            <a:xfrm>
              <a:off x="3071421" y="4495556"/>
              <a:ext cx="188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No eye contact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929919-DE20-4701-BD46-325731CAE7A9}"/>
              </a:ext>
            </a:extLst>
          </p:cNvPr>
          <p:cNvGrpSpPr/>
          <p:nvPr/>
        </p:nvGrpSpPr>
        <p:grpSpPr>
          <a:xfrm rot="20222813">
            <a:off x="4049232" y="1860901"/>
            <a:ext cx="4093538" cy="4083651"/>
            <a:chOff x="3512816" y="2353309"/>
            <a:chExt cx="2978565" cy="2971371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3902E8A5-2281-493C-9261-18804D1179CB}"/>
                </a:ext>
              </a:extLst>
            </p:cNvPr>
            <p:cNvSpPr/>
            <p:nvPr/>
          </p:nvSpPr>
          <p:spPr>
            <a:xfrm rot="5400000">
              <a:off x="4979213" y="3080572"/>
              <a:ext cx="1512168" cy="1512168"/>
            </a:xfrm>
            <a:prstGeom prst="blockArc">
              <a:avLst>
                <a:gd name="adj1" fmla="val 11310558"/>
                <a:gd name="adj2" fmla="val 1418851"/>
                <a:gd name="adj3" fmla="val 2582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0883E698-338E-450A-9D9C-4BD628E1F3AD}"/>
                </a:ext>
              </a:extLst>
            </p:cNvPr>
            <p:cNvSpPr/>
            <p:nvPr/>
          </p:nvSpPr>
          <p:spPr>
            <a:xfrm rot="10800000">
              <a:off x="4240657" y="3812512"/>
              <a:ext cx="1512168" cy="1512168"/>
            </a:xfrm>
            <a:prstGeom prst="blockArc">
              <a:avLst>
                <a:gd name="adj1" fmla="val 11340239"/>
                <a:gd name="adj2" fmla="val 1418851"/>
                <a:gd name="adj3" fmla="val 2582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5ECA8871-B5D0-4618-8590-9C36C73A180F}"/>
                </a:ext>
              </a:extLst>
            </p:cNvPr>
            <p:cNvSpPr/>
            <p:nvPr/>
          </p:nvSpPr>
          <p:spPr>
            <a:xfrm rot="16200000">
              <a:off x="3512816" y="3080572"/>
              <a:ext cx="1512168" cy="1512168"/>
            </a:xfrm>
            <a:prstGeom prst="blockArc">
              <a:avLst>
                <a:gd name="adj1" fmla="val 11319132"/>
                <a:gd name="adj2" fmla="val 1418851"/>
                <a:gd name="adj3" fmla="val 2582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CFCCE31A-7298-4DDE-916F-34AA43CF2687}"/>
                </a:ext>
              </a:extLst>
            </p:cNvPr>
            <p:cNvSpPr/>
            <p:nvPr/>
          </p:nvSpPr>
          <p:spPr>
            <a:xfrm>
              <a:off x="4240656" y="2353309"/>
              <a:ext cx="1512168" cy="1512168"/>
            </a:xfrm>
            <a:prstGeom prst="blockArc">
              <a:avLst>
                <a:gd name="adj1" fmla="val 11339965"/>
                <a:gd name="adj2" fmla="val 1418851"/>
                <a:gd name="adj3" fmla="val 2582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863" y="3223808"/>
            <a:ext cx="1344655" cy="13446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154335" y="227640"/>
            <a:ext cx="8247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Interpretation </a:t>
            </a:r>
            <a:r>
              <a:rPr lang="en-US" sz="2000" dirty="0"/>
              <a:t>-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What Patients May Interpret from the Nurse’s Eye Behavior:</a:t>
            </a:r>
            <a:endParaRPr lang="en-IN" sz="2000" b="1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BCE851-D63C-4C35-8953-F822FDEA9424}"/>
              </a:ext>
            </a:extLst>
          </p:cNvPr>
          <p:cNvGrpSpPr/>
          <p:nvPr/>
        </p:nvGrpSpPr>
        <p:grpSpPr>
          <a:xfrm>
            <a:off x="8919916" y="2893939"/>
            <a:ext cx="3424066" cy="1381900"/>
            <a:chOff x="3017859" y="4132520"/>
            <a:chExt cx="1886852" cy="13819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96A403-6E60-482B-9B0B-A107677B2A77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→ </a:t>
              </a:r>
              <a:r>
                <a:rPr lang="en-US" sz="1400" b="1" dirty="0"/>
                <a:t>Patient may feel:</a:t>
              </a:r>
              <a:r>
                <a:rPr lang="en-US" sz="1400" dirty="0"/>
                <a:t> “The nurse isn’t confident or is hiding something.”</a:t>
              </a:r>
              <a:br>
                <a:rPr lang="en-US" sz="1400" dirty="0"/>
              </a:br>
              <a:r>
                <a:rPr lang="en-US" sz="1400" dirty="0"/>
                <a:t>Interpretation: Might be seen as </a:t>
              </a:r>
              <a:r>
                <a:rPr lang="en-US" sz="1400" b="1" dirty="0"/>
                <a:t>lack of confidence</a:t>
              </a:r>
              <a:r>
                <a:rPr lang="en-US" sz="1400" dirty="0"/>
                <a:t>, </a:t>
              </a:r>
              <a:r>
                <a:rPr lang="en-US" sz="1400" b="1" dirty="0"/>
                <a:t>embarrassment</a:t>
              </a:r>
              <a:r>
                <a:rPr lang="en-US" sz="1400" dirty="0"/>
                <a:t>, or </a:t>
              </a:r>
              <a:r>
                <a:rPr lang="en-US" sz="1400" b="1" dirty="0"/>
                <a:t>discomfort</a:t>
              </a:r>
              <a:r>
                <a:rPr lang="en-US" sz="1400" dirty="0"/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485108-00FA-41BB-A491-B867E1573100}"/>
                </a:ext>
              </a:extLst>
            </p:cNvPr>
            <p:cNvSpPr txBox="1"/>
            <p:nvPr/>
          </p:nvSpPr>
          <p:spPr>
            <a:xfrm>
              <a:off x="3017859" y="4132520"/>
              <a:ext cx="188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1F4E79"/>
                  </a:solidFill>
                </a:rPr>
                <a:t>Looking Down Frequently While Speaking</a:t>
              </a:r>
              <a:endParaRPr lang="ko-KR" altLang="en-US" sz="1400" b="1" dirty="0">
                <a:solidFill>
                  <a:srgbClr val="1F4E79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4D24E8-3B72-47E3-AB8E-0FAE41762F38}"/>
              </a:ext>
            </a:extLst>
          </p:cNvPr>
          <p:cNvGrpSpPr/>
          <p:nvPr/>
        </p:nvGrpSpPr>
        <p:grpSpPr>
          <a:xfrm>
            <a:off x="-358104" y="2935897"/>
            <a:ext cx="4064934" cy="1632566"/>
            <a:chOff x="2971531" y="4097298"/>
            <a:chExt cx="2137553" cy="163256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531CE2-5887-435E-BD29-E7A57CFED7EE}"/>
                </a:ext>
              </a:extLst>
            </p:cNvPr>
            <p:cNvSpPr txBox="1"/>
            <p:nvPr/>
          </p:nvSpPr>
          <p:spPr>
            <a:xfrm>
              <a:off x="3272336" y="4560313"/>
              <a:ext cx="163237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→ </a:t>
              </a:r>
              <a:r>
                <a:rPr lang="en-US" sz="1400" b="1" dirty="0"/>
                <a:t>Patient may feel:</a:t>
              </a:r>
              <a:r>
                <a:rPr lang="en-US" sz="1400" dirty="0"/>
                <a:t> “I don’t matter right now.”</a:t>
              </a:r>
              <a:br>
                <a:rPr lang="en-US" sz="1400" dirty="0"/>
              </a:br>
              <a:r>
                <a:rPr lang="en-US" sz="1400" dirty="0"/>
                <a:t>Interpretation: Comes across as </a:t>
              </a:r>
              <a:r>
                <a:rPr lang="en-US" sz="1400" b="1" dirty="0"/>
                <a:t>disinterested</a:t>
              </a:r>
              <a:r>
                <a:rPr lang="en-US" sz="1400" dirty="0"/>
                <a:t>, </a:t>
              </a:r>
              <a:r>
                <a:rPr lang="en-US" sz="1400" b="1" dirty="0"/>
                <a:t>distracted</a:t>
              </a:r>
              <a:r>
                <a:rPr lang="en-US" sz="1400" dirty="0"/>
                <a:t>, or </a:t>
              </a:r>
              <a:r>
                <a:rPr lang="en-US" sz="1400" b="1" dirty="0"/>
                <a:t>inattentive</a:t>
              </a:r>
              <a:r>
                <a:rPr lang="en-US" sz="1400" dirty="0"/>
                <a:t>, even if unintentional.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6321FB-1643-415C-9864-FC73350399AE}"/>
                </a:ext>
              </a:extLst>
            </p:cNvPr>
            <p:cNvSpPr txBox="1"/>
            <p:nvPr/>
          </p:nvSpPr>
          <p:spPr>
            <a:xfrm>
              <a:off x="2971531" y="4097298"/>
              <a:ext cx="2137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B0F0"/>
                  </a:solidFill>
                </a:rPr>
                <a:t>Staring Into Space or at the Chart While Patient Talks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3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583" y="742122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QUIZ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69161" y="71527"/>
            <a:ext cx="9479210" cy="6786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Too much eye contact can make a patient feel: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A. Ignored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B. Respected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C. Intimidated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D. Uninformed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Natural eye contact helps patients feel:</a:t>
            </a:r>
            <a:br>
              <a:rPr lang="en-US" alt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A. Controlled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B. Rushed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C. Heard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D. Overlooked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In some cultures, direct eye contact may be perceived as:</a:t>
            </a:r>
            <a:br>
              <a:rPr lang="en-US" alt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A. Trustworthy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B. Disrespectful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C. Encouraging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D. Passive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 nurse using appropriate eye contact is likely seen as:</a:t>
            </a:r>
            <a:br>
              <a:rPr lang="en-US" alt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A. Arrogant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B. Unprepared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C. Caring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D. Detached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Which type of gaze is best used in professional nurse–patient interaction?</a:t>
            </a:r>
            <a:br>
              <a:rPr lang="en-US" alt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A. Intimate gaze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B. Social gaze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C. Avoidant gaze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D. Business gaze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9771" y="1041782"/>
            <a:ext cx="130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Eye Contact</a:t>
            </a: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1542" y="678254"/>
            <a:ext cx="460576" cy="460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9173" y="1953864"/>
            <a:ext cx="460576" cy="4605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9749" y="3004187"/>
            <a:ext cx="460576" cy="460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9173" y="4492832"/>
            <a:ext cx="460576" cy="460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9749" y="5981477"/>
            <a:ext cx="460576" cy="4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0">
            <a:extLst>
              <a:ext uri="{FF2B5EF4-FFF2-40B4-BE49-F238E27FC236}">
                <a16:creationId xmlns:a16="http://schemas.microsoft.com/office/drawing/2014/main" id="{79B60BA7-0DF0-4028-B992-9930A764E217}"/>
              </a:ext>
            </a:extLst>
          </p:cNvPr>
          <p:cNvSpPr/>
          <p:nvPr/>
        </p:nvSpPr>
        <p:spPr>
          <a:xfrm flipV="1">
            <a:off x="3379379" y="368738"/>
            <a:ext cx="1351647" cy="45719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reeform: Shape 41">
            <a:extLst>
              <a:ext uri="{FF2B5EF4-FFF2-40B4-BE49-F238E27FC236}">
                <a16:creationId xmlns:a16="http://schemas.microsoft.com/office/drawing/2014/main" id="{015ADD2B-A3F5-4F71-958D-80ACBF3FC5BC}"/>
              </a:ext>
            </a:extLst>
          </p:cNvPr>
          <p:cNvSpPr/>
          <p:nvPr/>
        </p:nvSpPr>
        <p:spPr>
          <a:xfrm>
            <a:off x="3500029" y="455704"/>
            <a:ext cx="1098425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42">
            <a:extLst>
              <a:ext uri="{FF2B5EF4-FFF2-40B4-BE49-F238E27FC236}">
                <a16:creationId xmlns:a16="http://schemas.microsoft.com/office/drawing/2014/main" id="{072102FC-3330-409B-BE0F-A6C0C129010A}"/>
              </a:ext>
            </a:extLst>
          </p:cNvPr>
          <p:cNvSpPr/>
          <p:nvPr/>
        </p:nvSpPr>
        <p:spPr>
          <a:xfrm flipV="1">
            <a:off x="3552695" y="693689"/>
            <a:ext cx="926539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39163-2CF7-4331-898C-BC13963CC311}"/>
              </a:ext>
            </a:extLst>
          </p:cNvPr>
          <p:cNvSpPr/>
          <p:nvPr/>
        </p:nvSpPr>
        <p:spPr>
          <a:xfrm>
            <a:off x="3552693" y="789119"/>
            <a:ext cx="926541" cy="42253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200" b="1" dirty="0"/>
              <a:t>Posture</a:t>
            </a:r>
            <a:r>
              <a:rPr lang="en-IN" b="1" dirty="0"/>
              <a:t>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34">
            <a:extLst>
              <a:ext uri="{FF2B5EF4-FFF2-40B4-BE49-F238E27FC236}">
                <a16:creationId xmlns:a16="http://schemas.microsoft.com/office/drawing/2014/main" id="{5F1209A3-BD85-4540-BB7E-1A5FD900CECD}"/>
              </a:ext>
            </a:extLst>
          </p:cNvPr>
          <p:cNvSpPr/>
          <p:nvPr/>
        </p:nvSpPr>
        <p:spPr>
          <a:xfrm>
            <a:off x="3396174" y="5396912"/>
            <a:ext cx="1219075" cy="95429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35">
            <a:extLst>
              <a:ext uri="{FF2B5EF4-FFF2-40B4-BE49-F238E27FC236}">
                <a16:creationId xmlns:a16="http://schemas.microsoft.com/office/drawing/2014/main" id="{F99B645E-2174-4984-8F32-B1565EC4BA23}"/>
              </a:ext>
            </a:extLst>
          </p:cNvPr>
          <p:cNvSpPr/>
          <p:nvPr/>
        </p:nvSpPr>
        <p:spPr>
          <a:xfrm flipV="1">
            <a:off x="3516824" y="5158927"/>
            <a:ext cx="1098425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Rectangle: Rounded Corners 62">
            <a:extLst>
              <a:ext uri="{FF2B5EF4-FFF2-40B4-BE49-F238E27FC236}">
                <a16:creationId xmlns:a16="http://schemas.microsoft.com/office/drawing/2014/main" id="{594787DD-D23B-4E92-BF08-D43B068CBC54}"/>
              </a:ext>
            </a:extLst>
          </p:cNvPr>
          <p:cNvSpPr/>
          <p:nvPr/>
        </p:nvSpPr>
        <p:spPr>
          <a:xfrm>
            <a:off x="3563068" y="5061150"/>
            <a:ext cx="926539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5" name="7-Point Star 24"/>
          <p:cNvSpPr/>
          <p:nvPr/>
        </p:nvSpPr>
        <p:spPr>
          <a:xfrm>
            <a:off x="3409425" y="5634898"/>
            <a:ext cx="1219075" cy="776489"/>
          </a:xfrm>
          <a:prstGeom prst="star7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13983" y="2644751"/>
            <a:ext cx="396493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Posture – Your Silent Signal of Confidence and Readiness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" descr="Download Ai Generated, Nurse, Doctor. Royalty-Free Stock Illustration Image  - Pixaba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3" t="10724" r="23666" b="4537"/>
          <a:stretch/>
        </p:blipFill>
        <p:spPr bwMode="auto">
          <a:xfrm>
            <a:off x="4990250" y="414457"/>
            <a:ext cx="1908313" cy="5263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7653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84746" y="607151"/>
            <a:ext cx="3273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What Posture Communicates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4746" y="1163743"/>
            <a:ext cx="2977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Posture Speaks Before You Do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437685" y="1983221"/>
            <a:ext cx="5148645" cy="230832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Posture is a key element of body language that silently signals your mindset, confidence, and approachability.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In clinical settings, patients and colleagues quickly assess your readiness and professionalism through your body stance.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Good posture enhances not just how others see you—but also how you feel and perform.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33" y="1434221"/>
            <a:ext cx="3138158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61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63513" y="1869080"/>
            <a:ext cx="1204558" cy="1178653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753805" y="3570183"/>
            <a:ext cx="1260098" cy="1244433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7089557" y="3476780"/>
            <a:ext cx="1134960" cy="1190799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6997835" y="1747064"/>
            <a:ext cx="1144185" cy="11618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36418" y="1351083"/>
            <a:ext cx="8009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9946" y="1138323"/>
            <a:ext cx="8009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66643" y="3520221"/>
            <a:ext cx="8009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8397709" y="1723978"/>
            <a:ext cx="275212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dirty="0">
                <a:latin typeface="Arial" panose="020B0604020202020204" pitchFamily="34" charset="0"/>
              </a:rPr>
              <a:t>Avoid crossing your arms or </a:t>
            </a:r>
          </a:p>
          <a:p>
            <a:r>
              <a:rPr lang="en-US" altLang="en-US" sz="1400" dirty="0">
                <a:latin typeface="Arial" panose="020B0604020202020204" pitchFamily="34" charset="0"/>
              </a:rPr>
              <a:t>creating barriers; it may </a:t>
            </a:r>
          </a:p>
          <a:p>
            <a:r>
              <a:rPr lang="en-US" altLang="en-US" sz="1400" dirty="0">
                <a:latin typeface="Arial" panose="020B0604020202020204" pitchFamily="34" charset="0"/>
              </a:rPr>
              <a:t>seem like you're closed off </a:t>
            </a:r>
          </a:p>
          <a:p>
            <a:r>
              <a:rPr lang="en-US" altLang="en-US" sz="1400" dirty="0">
                <a:latin typeface="Arial" panose="020B0604020202020204" pitchFamily="34" charset="0"/>
              </a:rPr>
              <a:t>or disapproving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8397709" y="4192399"/>
            <a:ext cx="275212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Combine posture with appropriate nodding and eye contact for full engagement.</a:t>
            </a:r>
          </a:p>
        </p:txBody>
      </p:sp>
      <p:sp>
        <p:nvSpPr>
          <p:cNvPr id="23" name="TextBox 10"/>
          <p:cNvSpPr txBox="1"/>
          <p:nvPr/>
        </p:nvSpPr>
        <p:spPr>
          <a:xfrm>
            <a:off x="418700" y="2043138"/>
            <a:ext cx="309090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en-US" sz="1400" dirty="0">
                <a:latin typeface="Arial" panose="020B0604020202020204" pitchFamily="34" charset="0"/>
              </a:rPr>
              <a:t>Lean slightly forward when listening</a:t>
            </a:r>
          </a:p>
          <a:p>
            <a:pPr lvl="0" algn="r"/>
            <a:r>
              <a:rPr lang="en-US" altLang="en-US" sz="1400" dirty="0">
                <a:latin typeface="Arial" panose="020B0604020202020204" pitchFamily="34" charset="0"/>
              </a:rPr>
              <a:t> to patients or colleagues—it shows </a:t>
            </a:r>
          </a:p>
          <a:p>
            <a:pPr lvl="0" algn="r"/>
            <a:r>
              <a:rPr lang="en-US" altLang="en-US" sz="1400" dirty="0">
                <a:latin typeface="Arial" panose="020B0604020202020204" pitchFamily="34" charset="0"/>
              </a:rPr>
              <a:t>genuine interest.</a:t>
            </a: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10"/>
          <p:cNvSpPr txBox="1"/>
          <p:nvPr/>
        </p:nvSpPr>
        <p:spPr>
          <a:xfrm>
            <a:off x="556592" y="4337562"/>
            <a:ext cx="301138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Open posture invites open conversation—especially important during emotional or sensitive interactions.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13261" y="403144"/>
            <a:ext cx="3326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The Power of Upright Posture</a:t>
            </a:r>
            <a:endParaRPr lang="en-IN" sz="2000" b="1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11112" y="765811"/>
            <a:ext cx="3331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Alert, Confident, and Professional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426457" y="3206280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2060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7106" name="Picture 2" descr="600+ Female Nurse Standing Full Body Stock Photos, Pictures &amp; Royalty-Free 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61" b="95425" l="9483" r="853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08" y="1028699"/>
            <a:ext cx="3314700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805" y="1831699"/>
            <a:ext cx="1214266" cy="121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64" y="3559419"/>
            <a:ext cx="1214266" cy="121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717" y="1747064"/>
            <a:ext cx="1214266" cy="121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15" y="3476780"/>
            <a:ext cx="1214266" cy="121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504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9723" y="514386"/>
            <a:ext cx="3326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The Power of Upright Posture</a:t>
            </a:r>
            <a:endParaRPr lang="en-IN" sz="2000" b="1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2644" y="962525"/>
            <a:ext cx="7179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Stand or sit with your back straight, shoulders relaxed, and chin slightly up.</a:t>
            </a:r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090025" y="2147650"/>
            <a:ext cx="8945216" cy="83099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Upright posture conveys energy, </a:t>
            </a:r>
            <a:r>
              <a:rPr lang="en-IN" sz="1600" dirty="0"/>
              <a:t>alert, confident, professional,</a:t>
            </a:r>
            <a:r>
              <a:rPr lang="en-US" sz="1600" dirty="0"/>
              <a:t>attentiveness, and readiness to assist.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Slouching or leaning backward can imply fatigue, disinterest, or lack of confidence.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Your posture can affect how much trust and respect patients feel toward you.</a:t>
            </a:r>
          </a:p>
        </p:txBody>
      </p:sp>
      <p:pic>
        <p:nvPicPr>
          <p:cNvPr id="48130" name="Picture 2" descr="Female Nurse Cartoon Images – Browse 41,151 Stock Photos, Vectors, and  Video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999" y="2978647"/>
            <a:ext cx="3042384" cy="304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15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39381" y="411373"/>
            <a:ext cx="1262718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Objective</a:t>
            </a:r>
            <a:r>
              <a:rPr lang="en-IN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2153" y="1067816"/>
            <a:ext cx="7505653" cy="123707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Help nurses understand and apply effective body language techniques that enhance trust, empathy, and professionalism in patient care.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This module equips nurses with the skills to align their </a:t>
            </a:r>
            <a:r>
              <a:rPr lang="en-IN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non-verbal communication </a:t>
            </a:r>
            <a:r>
              <a:rPr lang="en-IN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with clinical intent, ensuring </a:t>
            </a:r>
            <a:r>
              <a:rPr lang="en-IN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clarity, comfort, and confidence </a:t>
            </a:r>
            <a:r>
              <a:rPr lang="en-IN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in every interaction.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2603" y="3019559"/>
            <a:ext cx="2310377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Learning Outcomes: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192152" y="3581341"/>
            <a:ext cx="7505653" cy="208351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Recognize how facial expressions influence patient perception and manage them appropriately in clinical settings.</a:t>
            </a:r>
          </a:p>
          <a:p>
            <a:pPr marR="0" lvl="0" indent="0" fontAlgn="base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Use eye contact to build trust while respecting cultural and emotional boundaries.</a:t>
            </a:r>
          </a:p>
          <a:p>
            <a:pPr marR="0" lvl="0" indent="0" fontAlgn="base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Understand how posture impacts professionalism, attentiveness, and patient comfort.</a:t>
            </a:r>
          </a:p>
          <a:p>
            <a:pPr marR="0" lvl="0" indent="0" fontAlgn="base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Apply supportive, controlled gestures to reinforce verbal communication.</a:t>
            </a:r>
          </a:p>
          <a:p>
            <a:pPr marR="0" lvl="0" indent="0" fontAlgn="base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Use movement and physical presence to positively influence the care environment.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56" y="1853322"/>
            <a:ext cx="3505084" cy="2332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3875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08891" y="474630"/>
            <a:ext cx="2804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Listening with Your Body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3890" y="978213"/>
            <a:ext cx="3779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Engaged and Compassionate Presence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890053" y="2145701"/>
            <a:ext cx="6745356" cy="2800767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Lean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slightly forward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when listening to patients or colleagues—it shows genuine interest.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Maintain physical stability when standing or </a:t>
            </a:r>
            <a:r>
              <a:rPr lang="en-US" sz="1600" b="1" dirty="0"/>
              <a:t>sitting—avoid unnecessary swaying, tapping, or fidgeting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posture invites open conversation—especially important during emotional or sensitive interactions.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Combine posture with appropriate nodding and eye contact for full engagement.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1" y="2122400"/>
            <a:ext cx="4278830" cy="2847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212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056C1937-CD90-43D8-BF73-21E23ED5A97D}"/>
              </a:ext>
            </a:extLst>
          </p:cNvPr>
          <p:cNvSpPr/>
          <p:nvPr/>
        </p:nvSpPr>
        <p:spPr>
          <a:xfrm flipV="1">
            <a:off x="2159023" y="2372589"/>
            <a:ext cx="914400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2531874B-C851-4F4A-82F0-D240C9922124}"/>
              </a:ext>
            </a:extLst>
          </p:cNvPr>
          <p:cNvSpPr/>
          <p:nvPr/>
        </p:nvSpPr>
        <p:spPr>
          <a:xfrm>
            <a:off x="2279673" y="2468019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AB19B7CD-48DC-4AE7-9FD5-5FCF97733EAE}"/>
              </a:ext>
            </a:extLst>
          </p:cNvPr>
          <p:cNvSpPr/>
          <p:nvPr/>
        </p:nvSpPr>
        <p:spPr>
          <a:xfrm flipV="1">
            <a:off x="2332338" y="2706004"/>
            <a:ext cx="567771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31665-F1A8-44FD-A410-BF8E9517B297}"/>
              </a:ext>
            </a:extLst>
          </p:cNvPr>
          <p:cNvSpPr/>
          <p:nvPr/>
        </p:nvSpPr>
        <p:spPr>
          <a:xfrm>
            <a:off x="2332337" y="2798740"/>
            <a:ext cx="541005" cy="2245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b="1" dirty="0"/>
              <a:t>Facial Expressions </a:t>
            </a:r>
            <a:endParaRPr lang="en-IN" sz="1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Rectangle: Rounded Corners 13">
            <a:extLst>
              <a:ext uri="{FF2B5EF4-FFF2-40B4-BE49-F238E27FC236}">
                <a16:creationId xmlns:a16="http://schemas.microsoft.com/office/drawing/2014/main" id="{CCA31BCC-08C7-4A1B-9CA1-20C6BE17DC3D}"/>
              </a:ext>
            </a:extLst>
          </p:cNvPr>
          <p:cNvSpPr/>
          <p:nvPr/>
        </p:nvSpPr>
        <p:spPr>
          <a:xfrm>
            <a:off x="2143761" y="5423733"/>
            <a:ext cx="914400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530304BC-EEA5-4A32-B63C-2CAD46F1DB14}"/>
              </a:ext>
            </a:extLst>
          </p:cNvPr>
          <p:cNvSpPr/>
          <p:nvPr/>
        </p:nvSpPr>
        <p:spPr>
          <a:xfrm flipV="1">
            <a:off x="2264411" y="5185748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F262D4CB-5947-4FA7-95D0-C2D6F18A9354}"/>
              </a:ext>
            </a:extLst>
          </p:cNvPr>
          <p:cNvSpPr/>
          <p:nvPr/>
        </p:nvSpPr>
        <p:spPr>
          <a:xfrm>
            <a:off x="2317076" y="5090318"/>
            <a:ext cx="567771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Rectangle: Rounded Corners 40">
            <a:extLst>
              <a:ext uri="{FF2B5EF4-FFF2-40B4-BE49-F238E27FC236}">
                <a16:creationId xmlns:a16="http://schemas.microsoft.com/office/drawing/2014/main" id="{79B60BA7-0DF0-4028-B992-9930A764E217}"/>
              </a:ext>
            </a:extLst>
          </p:cNvPr>
          <p:cNvSpPr/>
          <p:nvPr/>
        </p:nvSpPr>
        <p:spPr>
          <a:xfrm flipV="1">
            <a:off x="6216554" y="2413835"/>
            <a:ext cx="914400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41">
            <a:extLst>
              <a:ext uri="{FF2B5EF4-FFF2-40B4-BE49-F238E27FC236}">
                <a16:creationId xmlns:a16="http://schemas.microsoft.com/office/drawing/2014/main" id="{015ADD2B-A3F5-4F71-958D-80ACBF3FC5BC}"/>
              </a:ext>
            </a:extLst>
          </p:cNvPr>
          <p:cNvSpPr/>
          <p:nvPr/>
        </p:nvSpPr>
        <p:spPr>
          <a:xfrm>
            <a:off x="6337204" y="2509265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42">
            <a:extLst>
              <a:ext uri="{FF2B5EF4-FFF2-40B4-BE49-F238E27FC236}">
                <a16:creationId xmlns:a16="http://schemas.microsoft.com/office/drawing/2014/main" id="{072102FC-3330-409B-BE0F-A6C0C129010A}"/>
              </a:ext>
            </a:extLst>
          </p:cNvPr>
          <p:cNvSpPr/>
          <p:nvPr/>
        </p:nvSpPr>
        <p:spPr>
          <a:xfrm flipV="1">
            <a:off x="6389869" y="2747250"/>
            <a:ext cx="567771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39163-2CF7-4331-898C-BC13963CC311}"/>
              </a:ext>
            </a:extLst>
          </p:cNvPr>
          <p:cNvSpPr/>
          <p:nvPr/>
        </p:nvSpPr>
        <p:spPr>
          <a:xfrm>
            <a:off x="6389868" y="2839986"/>
            <a:ext cx="567772" cy="22456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b="1" dirty="0"/>
              <a:t>Posture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34">
            <a:extLst>
              <a:ext uri="{FF2B5EF4-FFF2-40B4-BE49-F238E27FC236}">
                <a16:creationId xmlns:a16="http://schemas.microsoft.com/office/drawing/2014/main" id="{5F1209A3-BD85-4540-BB7E-1A5FD900CECD}"/>
              </a:ext>
            </a:extLst>
          </p:cNvPr>
          <p:cNvSpPr/>
          <p:nvPr/>
        </p:nvSpPr>
        <p:spPr>
          <a:xfrm>
            <a:off x="6216554" y="5477917"/>
            <a:ext cx="914400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35">
            <a:extLst>
              <a:ext uri="{FF2B5EF4-FFF2-40B4-BE49-F238E27FC236}">
                <a16:creationId xmlns:a16="http://schemas.microsoft.com/office/drawing/2014/main" id="{F99B645E-2174-4984-8F32-B1565EC4BA23}"/>
              </a:ext>
            </a:extLst>
          </p:cNvPr>
          <p:cNvSpPr/>
          <p:nvPr/>
        </p:nvSpPr>
        <p:spPr>
          <a:xfrm flipV="1">
            <a:off x="6337204" y="5239932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: Rounded Corners 66">
            <a:extLst>
              <a:ext uri="{FF2B5EF4-FFF2-40B4-BE49-F238E27FC236}">
                <a16:creationId xmlns:a16="http://schemas.microsoft.com/office/drawing/2014/main" id="{21EFD784-FCF3-4759-9775-CC76BC431903}"/>
              </a:ext>
            </a:extLst>
          </p:cNvPr>
          <p:cNvSpPr/>
          <p:nvPr/>
        </p:nvSpPr>
        <p:spPr>
          <a:xfrm flipV="1">
            <a:off x="10099967" y="2411141"/>
            <a:ext cx="914400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reeform: Shape 67">
            <a:extLst>
              <a:ext uri="{FF2B5EF4-FFF2-40B4-BE49-F238E27FC236}">
                <a16:creationId xmlns:a16="http://schemas.microsoft.com/office/drawing/2014/main" id="{9E2629C1-0110-47A3-A33B-72BC635A9C4F}"/>
              </a:ext>
            </a:extLst>
          </p:cNvPr>
          <p:cNvSpPr/>
          <p:nvPr/>
        </p:nvSpPr>
        <p:spPr>
          <a:xfrm>
            <a:off x="10220617" y="2506571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68">
            <a:extLst>
              <a:ext uri="{FF2B5EF4-FFF2-40B4-BE49-F238E27FC236}">
                <a16:creationId xmlns:a16="http://schemas.microsoft.com/office/drawing/2014/main" id="{686EEF82-F1B1-466D-BE44-5459882BFCA1}"/>
              </a:ext>
            </a:extLst>
          </p:cNvPr>
          <p:cNvSpPr/>
          <p:nvPr/>
        </p:nvSpPr>
        <p:spPr>
          <a:xfrm flipV="1">
            <a:off x="10273282" y="2744556"/>
            <a:ext cx="567771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28DAD-7954-45D1-B7DD-4EAE71328C6B}"/>
              </a:ext>
            </a:extLst>
          </p:cNvPr>
          <p:cNvSpPr/>
          <p:nvPr/>
        </p:nvSpPr>
        <p:spPr>
          <a:xfrm>
            <a:off x="10325946" y="2839986"/>
            <a:ext cx="515107" cy="22456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/>
            <a:r>
              <a:rPr lang="en-IN" sz="1600" b="1" dirty="0"/>
              <a:t>Movement and Presence </a:t>
            </a:r>
            <a:endParaRPr lang="en-IN" sz="9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Rectangle: Rounded Corners 60">
            <a:extLst>
              <a:ext uri="{FF2B5EF4-FFF2-40B4-BE49-F238E27FC236}">
                <a16:creationId xmlns:a16="http://schemas.microsoft.com/office/drawing/2014/main" id="{344A8843-8FB0-40C3-9CB5-A2E8E004C61F}"/>
              </a:ext>
            </a:extLst>
          </p:cNvPr>
          <p:cNvSpPr/>
          <p:nvPr/>
        </p:nvSpPr>
        <p:spPr>
          <a:xfrm>
            <a:off x="10152631" y="5462285"/>
            <a:ext cx="914400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: Shape 61">
            <a:extLst>
              <a:ext uri="{FF2B5EF4-FFF2-40B4-BE49-F238E27FC236}">
                <a16:creationId xmlns:a16="http://schemas.microsoft.com/office/drawing/2014/main" id="{D7633EC2-91DF-4215-9851-A9218E06B6F3}"/>
              </a:ext>
            </a:extLst>
          </p:cNvPr>
          <p:cNvSpPr/>
          <p:nvPr/>
        </p:nvSpPr>
        <p:spPr>
          <a:xfrm flipV="1">
            <a:off x="10273281" y="5224300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1" name="Rectangle: Rounded Corners 62">
            <a:extLst>
              <a:ext uri="{FF2B5EF4-FFF2-40B4-BE49-F238E27FC236}">
                <a16:creationId xmlns:a16="http://schemas.microsoft.com/office/drawing/2014/main" id="{594787DD-D23B-4E92-BF08-D43B068CBC54}"/>
              </a:ext>
            </a:extLst>
          </p:cNvPr>
          <p:cNvSpPr/>
          <p:nvPr/>
        </p:nvSpPr>
        <p:spPr>
          <a:xfrm>
            <a:off x="10325946" y="5128870"/>
            <a:ext cx="567771" cy="54184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2" name="Rectangle: Rounded Corners 109">
            <a:extLst>
              <a:ext uri="{FF2B5EF4-FFF2-40B4-BE49-F238E27FC236}">
                <a16:creationId xmlns:a16="http://schemas.microsoft.com/office/drawing/2014/main" id="{A23879D7-42CF-4A34-BA96-73584E5D7390}"/>
              </a:ext>
            </a:extLst>
          </p:cNvPr>
          <p:cNvSpPr/>
          <p:nvPr/>
        </p:nvSpPr>
        <p:spPr>
          <a:xfrm>
            <a:off x="1594717" y="1577365"/>
            <a:ext cx="9472313" cy="72968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BODY LANGUAGE FOR NURSES</a:t>
            </a:r>
          </a:p>
          <a:p>
            <a:pPr algn="ctr"/>
            <a:r>
              <a:rPr lang="en-US" b="1" dirty="0"/>
              <a:t>KEY PILLARS</a:t>
            </a:r>
            <a:endParaRPr lang="en-IN" dirty="0"/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594787DD-D23B-4E92-BF08-D43B068CBC54}"/>
              </a:ext>
            </a:extLst>
          </p:cNvPr>
          <p:cNvSpPr/>
          <p:nvPr/>
        </p:nvSpPr>
        <p:spPr>
          <a:xfrm>
            <a:off x="6383447" y="5142154"/>
            <a:ext cx="567771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4" name="Rectangle: Rounded Corners 3">
            <a:extLst>
              <a:ext uri="{FF2B5EF4-FFF2-40B4-BE49-F238E27FC236}">
                <a16:creationId xmlns:a16="http://schemas.microsoft.com/office/drawing/2014/main" id="{056C1937-CD90-43D8-BF73-21E23ED5A97D}"/>
              </a:ext>
            </a:extLst>
          </p:cNvPr>
          <p:cNvSpPr/>
          <p:nvPr/>
        </p:nvSpPr>
        <p:spPr>
          <a:xfrm flipV="1">
            <a:off x="4192534" y="2355640"/>
            <a:ext cx="914400" cy="541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reeform: Shape 4">
            <a:extLst>
              <a:ext uri="{FF2B5EF4-FFF2-40B4-BE49-F238E27FC236}">
                <a16:creationId xmlns:a16="http://schemas.microsoft.com/office/drawing/2014/main" id="{2531874B-C851-4F4A-82F0-D240C9922124}"/>
              </a:ext>
            </a:extLst>
          </p:cNvPr>
          <p:cNvSpPr/>
          <p:nvPr/>
        </p:nvSpPr>
        <p:spPr>
          <a:xfrm>
            <a:off x="4313184" y="2451070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6">
            <a:extLst>
              <a:ext uri="{FF2B5EF4-FFF2-40B4-BE49-F238E27FC236}">
                <a16:creationId xmlns:a16="http://schemas.microsoft.com/office/drawing/2014/main" id="{AB19B7CD-48DC-4AE7-9FD5-5FCF97733EAE}"/>
              </a:ext>
            </a:extLst>
          </p:cNvPr>
          <p:cNvSpPr/>
          <p:nvPr/>
        </p:nvSpPr>
        <p:spPr>
          <a:xfrm flipV="1">
            <a:off x="4365849" y="2689055"/>
            <a:ext cx="567771" cy="541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731665-F1A8-44FD-A410-BF8E9517B297}"/>
              </a:ext>
            </a:extLst>
          </p:cNvPr>
          <p:cNvSpPr/>
          <p:nvPr/>
        </p:nvSpPr>
        <p:spPr>
          <a:xfrm>
            <a:off x="4392226" y="2813579"/>
            <a:ext cx="567771" cy="2245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b="1" dirty="0"/>
              <a:t>Eye Contact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13">
            <a:extLst>
              <a:ext uri="{FF2B5EF4-FFF2-40B4-BE49-F238E27FC236}">
                <a16:creationId xmlns:a16="http://schemas.microsoft.com/office/drawing/2014/main" id="{CCA31BCC-08C7-4A1B-9CA1-20C6BE17DC3D}"/>
              </a:ext>
            </a:extLst>
          </p:cNvPr>
          <p:cNvSpPr/>
          <p:nvPr/>
        </p:nvSpPr>
        <p:spPr>
          <a:xfrm>
            <a:off x="4232649" y="5419722"/>
            <a:ext cx="914400" cy="541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reeform: Shape 14">
            <a:extLst>
              <a:ext uri="{FF2B5EF4-FFF2-40B4-BE49-F238E27FC236}">
                <a16:creationId xmlns:a16="http://schemas.microsoft.com/office/drawing/2014/main" id="{530304BC-EEA5-4A32-B63C-2CAD46F1DB14}"/>
              </a:ext>
            </a:extLst>
          </p:cNvPr>
          <p:cNvSpPr/>
          <p:nvPr/>
        </p:nvSpPr>
        <p:spPr>
          <a:xfrm flipV="1">
            <a:off x="4353299" y="5181737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0" name="Rectangle: Rounded Corners 15">
            <a:extLst>
              <a:ext uri="{FF2B5EF4-FFF2-40B4-BE49-F238E27FC236}">
                <a16:creationId xmlns:a16="http://schemas.microsoft.com/office/drawing/2014/main" id="{F262D4CB-5947-4FA7-95D0-C2D6F18A9354}"/>
              </a:ext>
            </a:extLst>
          </p:cNvPr>
          <p:cNvSpPr/>
          <p:nvPr/>
        </p:nvSpPr>
        <p:spPr>
          <a:xfrm>
            <a:off x="4405964" y="5086307"/>
            <a:ext cx="567771" cy="541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1" name="Rectangle: Rounded Corners 3">
            <a:extLst>
              <a:ext uri="{FF2B5EF4-FFF2-40B4-BE49-F238E27FC236}">
                <a16:creationId xmlns:a16="http://schemas.microsoft.com/office/drawing/2014/main" id="{056C1937-CD90-43D8-BF73-21E23ED5A97D}"/>
              </a:ext>
            </a:extLst>
          </p:cNvPr>
          <p:cNvSpPr/>
          <p:nvPr/>
        </p:nvSpPr>
        <p:spPr>
          <a:xfrm flipV="1">
            <a:off x="8215969" y="2372589"/>
            <a:ext cx="914400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4">
            <a:extLst>
              <a:ext uri="{FF2B5EF4-FFF2-40B4-BE49-F238E27FC236}">
                <a16:creationId xmlns:a16="http://schemas.microsoft.com/office/drawing/2014/main" id="{2531874B-C851-4F4A-82F0-D240C9922124}"/>
              </a:ext>
            </a:extLst>
          </p:cNvPr>
          <p:cNvSpPr/>
          <p:nvPr/>
        </p:nvSpPr>
        <p:spPr>
          <a:xfrm>
            <a:off x="8336619" y="2468019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6">
            <a:extLst>
              <a:ext uri="{FF2B5EF4-FFF2-40B4-BE49-F238E27FC236}">
                <a16:creationId xmlns:a16="http://schemas.microsoft.com/office/drawing/2014/main" id="{AB19B7CD-48DC-4AE7-9FD5-5FCF97733EAE}"/>
              </a:ext>
            </a:extLst>
          </p:cNvPr>
          <p:cNvSpPr/>
          <p:nvPr/>
        </p:nvSpPr>
        <p:spPr>
          <a:xfrm flipV="1">
            <a:off x="8389284" y="2706004"/>
            <a:ext cx="567771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731665-F1A8-44FD-A410-BF8E9517B297}"/>
              </a:ext>
            </a:extLst>
          </p:cNvPr>
          <p:cNvSpPr/>
          <p:nvPr/>
        </p:nvSpPr>
        <p:spPr>
          <a:xfrm>
            <a:off x="8434906" y="2801434"/>
            <a:ext cx="522150" cy="22456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b="1" dirty="0"/>
              <a:t>Gestures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13">
            <a:extLst>
              <a:ext uri="{FF2B5EF4-FFF2-40B4-BE49-F238E27FC236}">
                <a16:creationId xmlns:a16="http://schemas.microsoft.com/office/drawing/2014/main" id="{CCA31BCC-08C7-4A1B-9CA1-20C6BE17DC3D}"/>
              </a:ext>
            </a:extLst>
          </p:cNvPr>
          <p:cNvSpPr/>
          <p:nvPr/>
        </p:nvSpPr>
        <p:spPr>
          <a:xfrm>
            <a:off x="8268633" y="5423733"/>
            <a:ext cx="914400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6" name="Freeform: Shape 14">
            <a:extLst>
              <a:ext uri="{FF2B5EF4-FFF2-40B4-BE49-F238E27FC236}">
                <a16:creationId xmlns:a16="http://schemas.microsoft.com/office/drawing/2014/main" id="{530304BC-EEA5-4A32-B63C-2CAD46F1DB14}"/>
              </a:ext>
            </a:extLst>
          </p:cNvPr>
          <p:cNvSpPr/>
          <p:nvPr/>
        </p:nvSpPr>
        <p:spPr>
          <a:xfrm flipV="1">
            <a:off x="8389283" y="5185748"/>
            <a:ext cx="673100" cy="196739"/>
          </a:xfrm>
          <a:custGeom>
            <a:avLst/>
            <a:gdLst>
              <a:gd name="connsiteX0" fmla="*/ 0 w 673100"/>
              <a:gd name="connsiteY0" fmla="*/ 0 h 193675"/>
              <a:gd name="connsiteX1" fmla="*/ 673100 w 673100"/>
              <a:gd name="connsiteY1" fmla="*/ 0 h 193675"/>
              <a:gd name="connsiteX2" fmla="*/ 673100 w 673100"/>
              <a:gd name="connsiteY2" fmla="*/ 73025 h 193675"/>
              <a:gd name="connsiteX3" fmla="*/ 593725 w 673100"/>
              <a:gd name="connsiteY3" fmla="*/ 193675 h 193675"/>
              <a:gd name="connsiteX4" fmla="*/ 88900 w 673100"/>
              <a:gd name="connsiteY4" fmla="*/ 193675 h 193675"/>
              <a:gd name="connsiteX5" fmla="*/ 3175 w 673100"/>
              <a:gd name="connsiteY5" fmla="*/ 73025 h 193675"/>
              <a:gd name="connsiteX6" fmla="*/ 0 w 673100"/>
              <a:gd name="connsiteY6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100" h="193675">
                <a:moveTo>
                  <a:pt x="0" y="0"/>
                </a:moveTo>
                <a:lnTo>
                  <a:pt x="673100" y="0"/>
                </a:lnTo>
                <a:lnTo>
                  <a:pt x="673100" y="73025"/>
                </a:lnTo>
                <a:lnTo>
                  <a:pt x="593725" y="193675"/>
                </a:lnTo>
                <a:lnTo>
                  <a:pt x="88900" y="193675"/>
                </a:lnTo>
                <a:lnTo>
                  <a:pt x="3175" y="730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7" name="Rectangle: Rounded Corners 15">
            <a:extLst>
              <a:ext uri="{FF2B5EF4-FFF2-40B4-BE49-F238E27FC236}">
                <a16:creationId xmlns:a16="http://schemas.microsoft.com/office/drawing/2014/main" id="{F262D4CB-5947-4FA7-95D0-C2D6F18A9354}"/>
              </a:ext>
            </a:extLst>
          </p:cNvPr>
          <p:cNvSpPr/>
          <p:nvPr/>
        </p:nvSpPr>
        <p:spPr>
          <a:xfrm>
            <a:off x="8441948" y="5090318"/>
            <a:ext cx="567771" cy="54184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6" name="7-Point Star 45"/>
          <p:cNvSpPr/>
          <p:nvPr/>
        </p:nvSpPr>
        <p:spPr>
          <a:xfrm>
            <a:off x="2211687" y="5519163"/>
            <a:ext cx="914400" cy="914400"/>
          </a:xfrm>
          <a:prstGeom prst="star7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1</a:t>
            </a:r>
          </a:p>
        </p:txBody>
      </p:sp>
      <p:sp>
        <p:nvSpPr>
          <p:cNvPr id="47" name="7-Point Star 46"/>
          <p:cNvSpPr/>
          <p:nvPr/>
        </p:nvSpPr>
        <p:spPr>
          <a:xfrm>
            <a:off x="4218912" y="5535626"/>
            <a:ext cx="914400" cy="914400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2</a:t>
            </a:r>
          </a:p>
        </p:txBody>
      </p:sp>
      <p:sp>
        <p:nvSpPr>
          <p:cNvPr id="48" name="7-Point Star 47"/>
          <p:cNvSpPr/>
          <p:nvPr/>
        </p:nvSpPr>
        <p:spPr>
          <a:xfrm>
            <a:off x="6199759" y="5578765"/>
            <a:ext cx="914400" cy="914400"/>
          </a:xfrm>
          <a:prstGeom prst="star7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3</a:t>
            </a:r>
          </a:p>
        </p:txBody>
      </p:sp>
      <p:sp>
        <p:nvSpPr>
          <p:cNvPr id="49" name="7-Point Star 48"/>
          <p:cNvSpPr/>
          <p:nvPr/>
        </p:nvSpPr>
        <p:spPr>
          <a:xfrm>
            <a:off x="8244452" y="5562398"/>
            <a:ext cx="914400" cy="914400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4</a:t>
            </a:r>
          </a:p>
        </p:txBody>
      </p:sp>
      <p:sp>
        <p:nvSpPr>
          <p:cNvPr id="50" name="7-Point Star 49"/>
          <p:cNvSpPr/>
          <p:nvPr/>
        </p:nvSpPr>
        <p:spPr>
          <a:xfrm>
            <a:off x="10152631" y="5582012"/>
            <a:ext cx="914400" cy="914400"/>
          </a:xfrm>
          <a:prstGeom prst="star7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5</a:t>
            </a:r>
          </a:p>
        </p:txBody>
      </p:sp>
      <p:pic>
        <p:nvPicPr>
          <p:cNvPr id="52" name="Picture 2" descr="8+ Thousand Indian Nurse Portrait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2"/>
          <a:stretch/>
        </p:blipFill>
        <p:spPr bwMode="auto">
          <a:xfrm>
            <a:off x="5585856" y="114235"/>
            <a:ext cx="1502695" cy="142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7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0712" y="1507281"/>
            <a:ext cx="3002756" cy="110799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IN" sz="1600" dirty="0"/>
              <a:t>Body language refers to non-verbal signals we send through</a:t>
            </a:r>
            <a:r>
              <a:rPr lang="en-IN" sz="1600" b="1" dirty="0"/>
              <a:t>………</a:t>
            </a:r>
          </a:p>
          <a:p>
            <a:endParaRPr lang="en-IN" sz="1600" dirty="0"/>
          </a:p>
        </p:txBody>
      </p:sp>
      <p:sp>
        <p:nvSpPr>
          <p:cNvPr id="5" name="Rectangle 4"/>
          <p:cNvSpPr/>
          <p:nvPr/>
        </p:nvSpPr>
        <p:spPr>
          <a:xfrm>
            <a:off x="4551876" y="240195"/>
            <a:ext cx="2838919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solidFill>
                  <a:srgbClr val="0070C0"/>
                </a:solidFill>
                <a:ea typeface="Times New Roman" panose="02020603050405020304" pitchFamily="18" charset="0"/>
              </a:rPr>
              <a:t>What Is Body Language?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6001" y="3889326"/>
            <a:ext cx="497833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600" dirty="0"/>
              <a:t>Body accounts for </a:t>
            </a:r>
            <a:r>
              <a:rPr lang="en-IN" sz="1600" b="1" dirty="0"/>
              <a:t>more than 55% of our communication</a:t>
            </a:r>
            <a:r>
              <a:rPr lang="en-IN" sz="1600" dirty="0"/>
              <a:t> and often carries </a:t>
            </a:r>
            <a:r>
              <a:rPr lang="en-IN" sz="1600" b="1" dirty="0"/>
              <a:t>more emotional weight than words.</a:t>
            </a:r>
          </a:p>
          <a:p>
            <a:pPr lvl="0"/>
            <a:endParaRPr lang="en-IN" sz="1600" dirty="0"/>
          </a:p>
          <a:p>
            <a:pPr lvl="0"/>
            <a:r>
              <a:rPr lang="en-IN" sz="1600" dirty="0"/>
              <a:t>In nursing, body language is constantly being interpreted by </a:t>
            </a:r>
            <a:r>
              <a:rPr lang="en-IN" sz="1600" b="1" dirty="0"/>
              <a:t>patients, families, and colleagues</a:t>
            </a:r>
            <a:r>
              <a:rPr lang="en-IN" sz="1600" dirty="0"/>
              <a:t>—whether intended or not.</a:t>
            </a:r>
          </a:p>
          <a:p>
            <a:pPr lvl="0"/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E3E8D-8EC5-4EE7-8FB3-CB957BF3E877}"/>
              </a:ext>
            </a:extLst>
          </p:cNvPr>
          <p:cNvCxnSpPr>
            <a:cxnSpLocks/>
          </p:cNvCxnSpPr>
          <p:nvPr/>
        </p:nvCxnSpPr>
        <p:spPr>
          <a:xfrm flipH="1" flipV="1">
            <a:off x="5651726" y="3355040"/>
            <a:ext cx="1544328" cy="767259"/>
          </a:xfrm>
          <a:prstGeom prst="straightConnector1">
            <a:avLst/>
          </a:prstGeom>
          <a:ln w="3810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1EEAD5-1F47-430D-AE51-A8CAC9A34147}"/>
              </a:ext>
            </a:extLst>
          </p:cNvPr>
          <p:cNvCxnSpPr>
            <a:cxnSpLocks/>
          </p:cNvCxnSpPr>
          <p:nvPr/>
        </p:nvCxnSpPr>
        <p:spPr>
          <a:xfrm flipV="1">
            <a:off x="8108867" y="3355038"/>
            <a:ext cx="1527940" cy="767258"/>
          </a:xfrm>
          <a:prstGeom prst="straightConnector1">
            <a:avLst/>
          </a:prstGeom>
          <a:ln w="3810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9F3777-8757-459E-BF4E-8C767BCCB658}"/>
              </a:ext>
            </a:extLst>
          </p:cNvPr>
          <p:cNvCxnSpPr>
            <a:cxnSpLocks/>
          </p:cNvCxnSpPr>
          <p:nvPr/>
        </p:nvCxnSpPr>
        <p:spPr>
          <a:xfrm flipH="1" flipV="1">
            <a:off x="6391010" y="2588324"/>
            <a:ext cx="812263" cy="1066962"/>
          </a:xfrm>
          <a:prstGeom prst="straightConnector1">
            <a:avLst/>
          </a:prstGeom>
          <a:ln w="3810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94E762-134C-4EC1-974F-26C30885089D}"/>
              </a:ext>
            </a:extLst>
          </p:cNvPr>
          <p:cNvCxnSpPr>
            <a:cxnSpLocks/>
          </p:cNvCxnSpPr>
          <p:nvPr/>
        </p:nvCxnSpPr>
        <p:spPr>
          <a:xfrm flipH="1" flipV="1">
            <a:off x="7634536" y="2156275"/>
            <a:ext cx="4802" cy="1224136"/>
          </a:xfrm>
          <a:prstGeom prst="straightConnector1">
            <a:avLst/>
          </a:prstGeom>
          <a:ln w="3810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8858E8-6D15-4A70-B27D-D1A11B7D1C04}"/>
              </a:ext>
            </a:extLst>
          </p:cNvPr>
          <p:cNvCxnSpPr>
            <a:cxnSpLocks/>
          </p:cNvCxnSpPr>
          <p:nvPr/>
        </p:nvCxnSpPr>
        <p:spPr>
          <a:xfrm flipV="1">
            <a:off x="8024129" y="2588324"/>
            <a:ext cx="885315" cy="1066962"/>
          </a:xfrm>
          <a:prstGeom prst="straightConnector1">
            <a:avLst/>
          </a:prstGeom>
          <a:ln w="3810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334731" y="1902940"/>
            <a:ext cx="1354447" cy="52322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Facial expressions</a:t>
            </a:r>
            <a:endParaRPr lang="en-IN" sz="1400" dirty="0"/>
          </a:p>
        </p:txBody>
      </p:sp>
      <p:sp>
        <p:nvSpPr>
          <p:cNvPr id="24" name="Rectangle 23"/>
          <p:cNvSpPr/>
          <p:nvPr/>
        </p:nvSpPr>
        <p:spPr>
          <a:xfrm>
            <a:off x="9156415" y="1199504"/>
            <a:ext cx="841129" cy="30777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>
            <a:spAutoFit/>
          </a:bodyPr>
          <a:lstStyle/>
          <a:p>
            <a:pPr algn="ctr"/>
            <a:r>
              <a:rPr lang="en-IN" sz="1400" b="1" dirty="0"/>
              <a:t>Gestures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329347" y="630834"/>
            <a:ext cx="757772" cy="30777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>
            <a:spAutoFit/>
          </a:bodyPr>
          <a:lstStyle/>
          <a:p>
            <a:pPr algn="ctr"/>
            <a:r>
              <a:rPr lang="en-IN" sz="1400" b="1" dirty="0"/>
              <a:t>Posture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338664" y="2198282"/>
            <a:ext cx="1003160" cy="30777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>
            <a:spAutoFit/>
          </a:bodyPr>
          <a:lstStyle/>
          <a:p>
            <a:pPr algn="ctr"/>
            <a:r>
              <a:rPr lang="en-IN" sz="1400" b="1" dirty="0"/>
              <a:t>Movement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32213" y="1191249"/>
            <a:ext cx="1106369" cy="30777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Eye Contact</a:t>
            </a:r>
          </a:p>
        </p:txBody>
      </p:sp>
      <p:pic>
        <p:nvPicPr>
          <p:cNvPr id="24578" name="Picture 2" descr="A young Indian nurse | Premium AI-gener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2" b="19684"/>
          <a:stretch/>
        </p:blipFill>
        <p:spPr bwMode="auto">
          <a:xfrm>
            <a:off x="6567921" y="2676939"/>
            <a:ext cx="2203312" cy="25179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Nurse&quot; Animation by The Vision Brands on Dribbb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9" t="13651" r="21710" b="22683"/>
          <a:stretch/>
        </p:blipFill>
        <p:spPr bwMode="auto">
          <a:xfrm>
            <a:off x="4952953" y="2546627"/>
            <a:ext cx="679260" cy="833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Nurse&quot; Animation by The Vision Brands on Dribbb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9" t="13651" r="21710" b="22683"/>
          <a:stretch/>
        </p:blipFill>
        <p:spPr bwMode="auto">
          <a:xfrm>
            <a:off x="5982597" y="1677194"/>
            <a:ext cx="679260" cy="833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Nurse&quot; Animation by The Vision Brands on Dribbb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9" t="13651" r="21710" b="22683"/>
          <a:stretch/>
        </p:blipFill>
        <p:spPr bwMode="auto">
          <a:xfrm>
            <a:off x="7294906" y="1130551"/>
            <a:ext cx="679260" cy="833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Nurse&quot; Animation by The Vision Brands on Dribbb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9" t="13651" r="21710" b="22683"/>
          <a:stretch/>
        </p:blipFill>
        <p:spPr bwMode="auto">
          <a:xfrm>
            <a:off x="8816785" y="1587348"/>
            <a:ext cx="679260" cy="833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Nurse&quot; Animation by The Vision Brands on Dribbb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9" t="13651" r="21710" b="22683"/>
          <a:stretch/>
        </p:blipFill>
        <p:spPr bwMode="auto">
          <a:xfrm>
            <a:off x="9721545" y="2606951"/>
            <a:ext cx="679260" cy="833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5292583" y="5538125"/>
            <a:ext cx="5142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00B050"/>
                </a:solidFill>
              </a:rPr>
              <a:t>“Your body speaks even when your mouth doesn’t.”</a:t>
            </a:r>
          </a:p>
        </p:txBody>
      </p:sp>
    </p:spTree>
    <p:extLst>
      <p:ext uri="{BB962C8B-B14F-4D97-AF65-F5344CB8AC3E}">
        <p14:creationId xmlns:p14="http://schemas.microsoft.com/office/powerpoint/2010/main" val="5107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23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3262" y="2332652"/>
            <a:ext cx="2494144" cy="598631"/>
          </a:xfrm>
          <a:custGeom>
            <a:avLst/>
            <a:gdLst>
              <a:gd name="connsiteX0" fmla="*/ 2880000 w 2880000"/>
              <a:gd name="connsiteY0" fmla="*/ 33341 h 720000"/>
              <a:gd name="connsiteX1" fmla="*/ 2880000 w 2880000"/>
              <a:gd name="connsiteY1" fmla="*/ 720000 h 720000"/>
              <a:gd name="connsiteX2" fmla="*/ 2573933 w 2880000"/>
              <a:gd name="connsiteY2" fmla="*/ 720000 h 720000"/>
              <a:gd name="connsiteX3" fmla="*/ 2880000 w 2880000"/>
              <a:gd name="connsiteY3" fmla="*/ 33341 h 720000"/>
              <a:gd name="connsiteX4" fmla="*/ 0 w 2880000"/>
              <a:gd name="connsiteY4" fmla="*/ 0 h 720000"/>
              <a:gd name="connsiteX5" fmla="*/ 2609503 w 2880000"/>
              <a:gd name="connsiteY5" fmla="*/ 0 h 720000"/>
              <a:gd name="connsiteX6" fmla="*/ 2288575 w 2880000"/>
              <a:gd name="connsiteY6" fmla="*/ 720000 h 720000"/>
              <a:gd name="connsiteX7" fmla="*/ 0 w 2880000"/>
              <a:gd name="connsiteY7" fmla="*/ 720000 h 720000"/>
              <a:gd name="connsiteX8" fmla="*/ 0 w 2880000"/>
              <a:gd name="connsiteY8" fmla="*/ 0 h 720000"/>
              <a:gd name="connsiteX0" fmla="*/ 2573933 w 2880000"/>
              <a:gd name="connsiteY0" fmla="*/ 720000 h 720000"/>
              <a:gd name="connsiteX1" fmla="*/ 2880000 w 2880000"/>
              <a:gd name="connsiteY1" fmla="*/ 720000 h 720000"/>
              <a:gd name="connsiteX2" fmla="*/ 2573933 w 2880000"/>
              <a:gd name="connsiteY2" fmla="*/ 720000 h 720000"/>
              <a:gd name="connsiteX3" fmla="*/ 0 w 2880000"/>
              <a:gd name="connsiteY3" fmla="*/ 0 h 720000"/>
              <a:gd name="connsiteX4" fmla="*/ 2609503 w 2880000"/>
              <a:gd name="connsiteY4" fmla="*/ 0 h 720000"/>
              <a:gd name="connsiteX5" fmla="*/ 2288575 w 2880000"/>
              <a:gd name="connsiteY5" fmla="*/ 720000 h 720000"/>
              <a:gd name="connsiteX6" fmla="*/ 0 w 2880000"/>
              <a:gd name="connsiteY6" fmla="*/ 720000 h 720000"/>
              <a:gd name="connsiteX7" fmla="*/ 0 w 2880000"/>
              <a:gd name="connsiteY7" fmla="*/ 0 h 720000"/>
              <a:gd name="connsiteX0" fmla="*/ 0 w 2609503"/>
              <a:gd name="connsiteY0" fmla="*/ 0 h 720000"/>
              <a:gd name="connsiteX1" fmla="*/ 2609503 w 2609503"/>
              <a:gd name="connsiteY1" fmla="*/ 0 h 720000"/>
              <a:gd name="connsiteX2" fmla="*/ 2288575 w 2609503"/>
              <a:gd name="connsiteY2" fmla="*/ 720000 h 720000"/>
              <a:gd name="connsiteX3" fmla="*/ 0 w 2609503"/>
              <a:gd name="connsiteY3" fmla="*/ 720000 h 720000"/>
              <a:gd name="connsiteX4" fmla="*/ 0 w 260950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9503" h="720000">
                <a:moveTo>
                  <a:pt x="0" y="0"/>
                </a:moveTo>
                <a:lnTo>
                  <a:pt x="2609503" y="0"/>
                </a:lnTo>
                <a:lnTo>
                  <a:pt x="2288575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6"/>
          <p:cNvSpPr/>
          <p:nvPr/>
        </p:nvSpPr>
        <p:spPr>
          <a:xfrm>
            <a:off x="3675016" y="3166167"/>
            <a:ext cx="2752683" cy="598631"/>
          </a:xfrm>
          <a:custGeom>
            <a:avLst/>
            <a:gdLst/>
            <a:ahLst/>
            <a:cxnLst/>
            <a:rect l="l" t="t" r="r" b="b"/>
            <a:pathLst>
              <a:path w="2880000" h="720000">
                <a:moveTo>
                  <a:pt x="2880000" y="646331"/>
                </a:moveTo>
                <a:lnTo>
                  <a:pt x="2880000" y="720000"/>
                </a:lnTo>
                <a:lnTo>
                  <a:pt x="2847163" y="720000"/>
                </a:lnTo>
                <a:close/>
                <a:moveTo>
                  <a:pt x="0" y="0"/>
                </a:moveTo>
                <a:lnTo>
                  <a:pt x="2880000" y="0"/>
                </a:lnTo>
                <a:lnTo>
                  <a:pt x="2880000" y="6131"/>
                </a:lnTo>
                <a:lnTo>
                  <a:pt x="2561805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11"/>
          <p:cNvSpPr/>
          <p:nvPr/>
        </p:nvSpPr>
        <p:spPr>
          <a:xfrm>
            <a:off x="6675241" y="2621818"/>
            <a:ext cx="2441739" cy="598631"/>
          </a:xfrm>
          <a:custGeom>
            <a:avLst/>
            <a:gdLst>
              <a:gd name="connsiteX0" fmla="*/ 2561751 w 2880000"/>
              <a:gd name="connsiteY0" fmla="*/ 720000 h 720000"/>
              <a:gd name="connsiteX1" fmla="*/ 2880000 w 2880000"/>
              <a:gd name="connsiteY1" fmla="*/ 720000 h 720000"/>
              <a:gd name="connsiteX2" fmla="*/ 2561751 w 2880000"/>
              <a:gd name="connsiteY2" fmla="*/ 720000 h 720000"/>
              <a:gd name="connsiteX3" fmla="*/ 363574 w 2880000"/>
              <a:gd name="connsiteY3" fmla="*/ 0 h 720000"/>
              <a:gd name="connsiteX4" fmla="*/ 2597321 w 2880000"/>
              <a:gd name="connsiteY4" fmla="*/ 0 h 720000"/>
              <a:gd name="connsiteX5" fmla="*/ 2276393 w 2880000"/>
              <a:gd name="connsiteY5" fmla="*/ 720000 h 720000"/>
              <a:gd name="connsiteX6" fmla="*/ 42647 w 2880000"/>
              <a:gd name="connsiteY6" fmla="*/ 720000 h 720000"/>
              <a:gd name="connsiteX7" fmla="*/ 363574 w 2880000"/>
              <a:gd name="connsiteY7" fmla="*/ 0 h 720000"/>
              <a:gd name="connsiteX8" fmla="*/ 0 w 2880000"/>
              <a:gd name="connsiteY8" fmla="*/ 0 h 720000"/>
              <a:gd name="connsiteX9" fmla="*/ 78216 w 2880000"/>
              <a:gd name="connsiteY9" fmla="*/ 0 h 720000"/>
              <a:gd name="connsiteX10" fmla="*/ 0 w 2880000"/>
              <a:gd name="connsiteY10" fmla="*/ 175478 h 720000"/>
              <a:gd name="connsiteX11" fmla="*/ 0 w 2880000"/>
              <a:gd name="connsiteY11" fmla="*/ 0 h 720000"/>
              <a:gd name="connsiteX0" fmla="*/ 2561751 w 2880000"/>
              <a:gd name="connsiteY0" fmla="*/ 720000 h 724527"/>
              <a:gd name="connsiteX1" fmla="*/ 2880000 w 2880000"/>
              <a:gd name="connsiteY1" fmla="*/ 724527 h 724527"/>
              <a:gd name="connsiteX2" fmla="*/ 2561751 w 2880000"/>
              <a:gd name="connsiteY2" fmla="*/ 720000 h 724527"/>
              <a:gd name="connsiteX3" fmla="*/ 363574 w 2880000"/>
              <a:gd name="connsiteY3" fmla="*/ 0 h 724527"/>
              <a:gd name="connsiteX4" fmla="*/ 2597321 w 2880000"/>
              <a:gd name="connsiteY4" fmla="*/ 0 h 724527"/>
              <a:gd name="connsiteX5" fmla="*/ 2276393 w 2880000"/>
              <a:gd name="connsiteY5" fmla="*/ 720000 h 724527"/>
              <a:gd name="connsiteX6" fmla="*/ 42647 w 2880000"/>
              <a:gd name="connsiteY6" fmla="*/ 720000 h 724527"/>
              <a:gd name="connsiteX7" fmla="*/ 363574 w 2880000"/>
              <a:gd name="connsiteY7" fmla="*/ 0 h 724527"/>
              <a:gd name="connsiteX8" fmla="*/ 0 w 2880000"/>
              <a:gd name="connsiteY8" fmla="*/ 0 h 724527"/>
              <a:gd name="connsiteX9" fmla="*/ 78216 w 2880000"/>
              <a:gd name="connsiteY9" fmla="*/ 0 h 724527"/>
              <a:gd name="connsiteX10" fmla="*/ 0 w 2880000"/>
              <a:gd name="connsiteY10" fmla="*/ 175478 h 724527"/>
              <a:gd name="connsiteX11" fmla="*/ 0 w 2880000"/>
              <a:gd name="connsiteY11" fmla="*/ 0 h 724527"/>
              <a:gd name="connsiteX0" fmla="*/ 363574 w 2597321"/>
              <a:gd name="connsiteY0" fmla="*/ 0 h 720000"/>
              <a:gd name="connsiteX1" fmla="*/ 2597321 w 2597321"/>
              <a:gd name="connsiteY1" fmla="*/ 0 h 720000"/>
              <a:gd name="connsiteX2" fmla="*/ 2276393 w 2597321"/>
              <a:gd name="connsiteY2" fmla="*/ 720000 h 720000"/>
              <a:gd name="connsiteX3" fmla="*/ 42647 w 2597321"/>
              <a:gd name="connsiteY3" fmla="*/ 720000 h 720000"/>
              <a:gd name="connsiteX4" fmla="*/ 363574 w 2597321"/>
              <a:gd name="connsiteY4" fmla="*/ 0 h 720000"/>
              <a:gd name="connsiteX5" fmla="*/ 0 w 2597321"/>
              <a:gd name="connsiteY5" fmla="*/ 0 h 720000"/>
              <a:gd name="connsiteX6" fmla="*/ 78216 w 2597321"/>
              <a:gd name="connsiteY6" fmla="*/ 0 h 720000"/>
              <a:gd name="connsiteX7" fmla="*/ 0 w 2597321"/>
              <a:gd name="connsiteY7" fmla="*/ 175478 h 720000"/>
              <a:gd name="connsiteX8" fmla="*/ 0 w 2597321"/>
              <a:gd name="connsiteY8" fmla="*/ 0 h 720000"/>
              <a:gd name="connsiteX0" fmla="*/ 363574 w 2597321"/>
              <a:gd name="connsiteY0" fmla="*/ 0 h 720000"/>
              <a:gd name="connsiteX1" fmla="*/ 2597321 w 2597321"/>
              <a:gd name="connsiteY1" fmla="*/ 0 h 720000"/>
              <a:gd name="connsiteX2" fmla="*/ 2276393 w 2597321"/>
              <a:gd name="connsiteY2" fmla="*/ 720000 h 720000"/>
              <a:gd name="connsiteX3" fmla="*/ 42647 w 2597321"/>
              <a:gd name="connsiteY3" fmla="*/ 720000 h 720000"/>
              <a:gd name="connsiteX4" fmla="*/ 363574 w 2597321"/>
              <a:gd name="connsiteY4" fmla="*/ 0 h 720000"/>
              <a:gd name="connsiteX5" fmla="*/ 0 w 2597321"/>
              <a:gd name="connsiteY5" fmla="*/ 0 h 720000"/>
              <a:gd name="connsiteX6" fmla="*/ 0 w 2597321"/>
              <a:gd name="connsiteY6" fmla="*/ 175478 h 720000"/>
              <a:gd name="connsiteX7" fmla="*/ 0 w 2597321"/>
              <a:gd name="connsiteY7" fmla="*/ 0 h 720000"/>
              <a:gd name="connsiteX0" fmla="*/ 320927 w 2554674"/>
              <a:gd name="connsiteY0" fmla="*/ 0 h 720000"/>
              <a:gd name="connsiteX1" fmla="*/ 2554674 w 2554674"/>
              <a:gd name="connsiteY1" fmla="*/ 0 h 720000"/>
              <a:gd name="connsiteX2" fmla="*/ 2233746 w 2554674"/>
              <a:gd name="connsiteY2" fmla="*/ 720000 h 720000"/>
              <a:gd name="connsiteX3" fmla="*/ 0 w 2554674"/>
              <a:gd name="connsiteY3" fmla="*/ 720000 h 720000"/>
              <a:gd name="connsiteX4" fmla="*/ 320927 w 2554674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4674" h="720000">
                <a:moveTo>
                  <a:pt x="320927" y="0"/>
                </a:moveTo>
                <a:lnTo>
                  <a:pt x="2554674" y="0"/>
                </a:lnTo>
                <a:lnTo>
                  <a:pt x="2233746" y="720000"/>
                </a:lnTo>
                <a:lnTo>
                  <a:pt x="0" y="720000"/>
                </a:lnTo>
                <a:lnTo>
                  <a:pt x="320927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12"/>
          <p:cNvSpPr/>
          <p:nvPr/>
        </p:nvSpPr>
        <p:spPr>
          <a:xfrm>
            <a:off x="6248143" y="3455333"/>
            <a:ext cx="2441740" cy="598631"/>
          </a:xfrm>
          <a:custGeom>
            <a:avLst/>
            <a:gdLst>
              <a:gd name="connsiteX0" fmla="*/ 2880000 w 2880000"/>
              <a:gd name="connsiteY0" fmla="*/ 619001 h 720000"/>
              <a:gd name="connsiteX1" fmla="*/ 2880000 w 2880000"/>
              <a:gd name="connsiteY1" fmla="*/ 720000 h 720000"/>
              <a:gd name="connsiteX2" fmla="*/ 2834981 w 2880000"/>
              <a:gd name="connsiteY2" fmla="*/ 720000 h 720000"/>
              <a:gd name="connsiteX3" fmla="*/ 2880000 w 2880000"/>
              <a:gd name="connsiteY3" fmla="*/ 619001 h 720000"/>
              <a:gd name="connsiteX4" fmla="*/ 636804 w 2880000"/>
              <a:gd name="connsiteY4" fmla="*/ 0 h 720000"/>
              <a:gd name="connsiteX5" fmla="*/ 2870551 w 2880000"/>
              <a:gd name="connsiteY5" fmla="*/ 0 h 720000"/>
              <a:gd name="connsiteX6" fmla="*/ 2549623 w 2880000"/>
              <a:gd name="connsiteY6" fmla="*/ 720000 h 720000"/>
              <a:gd name="connsiteX7" fmla="*/ 315876 w 2880000"/>
              <a:gd name="connsiteY7" fmla="*/ 720000 h 720000"/>
              <a:gd name="connsiteX8" fmla="*/ 636804 w 2880000"/>
              <a:gd name="connsiteY8" fmla="*/ 0 h 720000"/>
              <a:gd name="connsiteX9" fmla="*/ 0 w 2880000"/>
              <a:gd name="connsiteY9" fmla="*/ 0 h 720000"/>
              <a:gd name="connsiteX10" fmla="*/ 30518 w 2880000"/>
              <a:gd name="connsiteY10" fmla="*/ 720000 h 720000"/>
              <a:gd name="connsiteX11" fmla="*/ 0 w 2880000"/>
              <a:gd name="connsiteY11" fmla="*/ 720000 h 720000"/>
              <a:gd name="connsiteX12" fmla="*/ 0 w 2880000"/>
              <a:gd name="connsiteY12" fmla="*/ 0 h 720000"/>
              <a:gd name="connsiteX0" fmla="*/ 2880000 w 2880000"/>
              <a:gd name="connsiteY0" fmla="*/ 619001 h 720000"/>
              <a:gd name="connsiteX1" fmla="*/ 2880000 w 2880000"/>
              <a:gd name="connsiteY1" fmla="*/ 720000 h 720000"/>
              <a:gd name="connsiteX2" fmla="*/ 2834981 w 2880000"/>
              <a:gd name="connsiteY2" fmla="*/ 720000 h 720000"/>
              <a:gd name="connsiteX3" fmla="*/ 2880000 w 2880000"/>
              <a:gd name="connsiteY3" fmla="*/ 619001 h 720000"/>
              <a:gd name="connsiteX4" fmla="*/ 636804 w 2880000"/>
              <a:gd name="connsiteY4" fmla="*/ 0 h 720000"/>
              <a:gd name="connsiteX5" fmla="*/ 2870551 w 2880000"/>
              <a:gd name="connsiteY5" fmla="*/ 0 h 720000"/>
              <a:gd name="connsiteX6" fmla="*/ 2549623 w 2880000"/>
              <a:gd name="connsiteY6" fmla="*/ 720000 h 720000"/>
              <a:gd name="connsiteX7" fmla="*/ 315876 w 2880000"/>
              <a:gd name="connsiteY7" fmla="*/ 720000 h 720000"/>
              <a:gd name="connsiteX8" fmla="*/ 636804 w 2880000"/>
              <a:gd name="connsiteY8" fmla="*/ 0 h 720000"/>
              <a:gd name="connsiteX9" fmla="*/ 0 w 2880000"/>
              <a:gd name="connsiteY9" fmla="*/ 720000 h 720000"/>
              <a:gd name="connsiteX10" fmla="*/ 30518 w 2880000"/>
              <a:gd name="connsiteY10" fmla="*/ 720000 h 720000"/>
              <a:gd name="connsiteX11" fmla="*/ 0 w 2880000"/>
              <a:gd name="connsiteY11" fmla="*/ 720000 h 720000"/>
              <a:gd name="connsiteX0" fmla="*/ 2564124 w 2564124"/>
              <a:gd name="connsiteY0" fmla="*/ 619001 h 720000"/>
              <a:gd name="connsiteX1" fmla="*/ 2564124 w 2564124"/>
              <a:gd name="connsiteY1" fmla="*/ 720000 h 720000"/>
              <a:gd name="connsiteX2" fmla="*/ 2519105 w 2564124"/>
              <a:gd name="connsiteY2" fmla="*/ 720000 h 720000"/>
              <a:gd name="connsiteX3" fmla="*/ 2564124 w 2564124"/>
              <a:gd name="connsiteY3" fmla="*/ 619001 h 720000"/>
              <a:gd name="connsiteX4" fmla="*/ 320928 w 2564124"/>
              <a:gd name="connsiteY4" fmla="*/ 0 h 720000"/>
              <a:gd name="connsiteX5" fmla="*/ 2554675 w 2564124"/>
              <a:gd name="connsiteY5" fmla="*/ 0 h 720000"/>
              <a:gd name="connsiteX6" fmla="*/ 2233747 w 2564124"/>
              <a:gd name="connsiteY6" fmla="*/ 720000 h 720000"/>
              <a:gd name="connsiteX7" fmla="*/ 0 w 2564124"/>
              <a:gd name="connsiteY7" fmla="*/ 720000 h 720000"/>
              <a:gd name="connsiteX8" fmla="*/ 320928 w 2564124"/>
              <a:gd name="connsiteY8" fmla="*/ 0 h 720000"/>
              <a:gd name="connsiteX0" fmla="*/ 2519105 w 2564124"/>
              <a:gd name="connsiteY0" fmla="*/ 720000 h 720000"/>
              <a:gd name="connsiteX1" fmla="*/ 2564124 w 2564124"/>
              <a:gd name="connsiteY1" fmla="*/ 720000 h 720000"/>
              <a:gd name="connsiteX2" fmla="*/ 2519105 w 2564124"/>
              <a:gd name="connsiteY2" fmla="*/ 720000 h 720000"/>
              <a:gd name="connsiteX3" fmla="*/ 320928 w 2564124"/>
              <a:gd name="connsiteY3" fmla="*/ 0 h 720000"/>
              <a:gd name="connsiteX4" fmla="*/ 2554675 w 2564124"/>
              <a:gd name="connsiteY4" fmla="*/ 0 h 720000"/>
              <a:gd name="connsiteX5" fmla="*/ 2233747 w 2564124"/>
              <a:gd name="connsiteY5" fmla="*/ 720000 h 720000"/>
              <a:gd name="connsiteX6" fmla="*/ 0 w 2564124"/>
              <a:gd name="connsiteY6" fmla="*/ 720000 h 720000"/>
              <a:gd name="connsiteX7" fmla="*/ 320928 w 2564124"/>
              <a:gd name="connsiteY7" fmla="*/ 0 h 720000"/>
              <a:gd name="connsiteX0" fmla="*/ 320928 w 2554675"/>
              <a:gd name="connsiteY0" fmla="*/ 0 h 720000"/>
              <a:gd name="connsiteX1" fmla="*/ 2554675 w 2554675"/>
              <a:gd name="connsiteY1" fmla="*/ 0 h 720000"/>
              <a:gd name="connsiteX2" fmla="*/ 2233747 w 2554675"/>
              <a:gd name="connsiteY2" fmla="*/ 720000 h 720000"/>
              <a:gd name="connsiteX3" fmla="*/ 0 w 2554675"/>
              <a:gd name="connsiteY3" fmla="*/ 720000 h 720000"/>
              <a:gd name="connsiteX4" fmla="*/ 320928 w 2554675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4675" h="720000">
                <a:moveTo>
                  <a:pt x="320928" y="0"/>
                </a:moveTo>
                <a:lnTo>
                  <a:pt x="2554675" y="0"/>
                </a:lnTo>
                <a:lnTo>
                  <a:pt x="2233747" y="720000"/>
                </a:lnTo>
                <a:lnTo>
                  <a:pt x="0" y="720000"/>
                </a:lnTo>
                <a:lnTo>
                  <a:pt x="3209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ectangle 13"/>
          <p:cNvSpPr/>
          <p:nvPr/>
        </p:nvSpPr>
        <p:spPr>
          <a:xfrm>
            <a:off x="8934814" y="2918240"/>
            <a:ext cx="2723565" cy="598631"/>
          </a:xfrm>
          <a:custGeom>
            <a:avLst/>
            <a:gdLst>
              <a:gd name="connsiteX0" fmla="*/ 351392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465 w 2880000"/>
              <a:gd name="connsiteY3" fmla="*/ 720000 h 720000"/>
              <a:gd name="connsiteX4" fmla="*/ 351392 w 2880000"/>
              <a:gd name="connsiteY4" fmla="*/ 0 h 720000"/>
              <a:gd name="connsiteX5" fmla="*/ 0 w 2880000"/>
              <a:gd name="connsiteY5" fmla="*/ 0 h 720000"/>
              <a:gd name="connsiteX6" fmla="*/ 0 w 2880000"/>
              <a:gd name="connsiteY6" fmla="*/ 148148 h 720000"/>
              <a:gd name="connsiteX7" fmla="*/ 0 w 2880000"/>
              <a:gd name="connsiteY7" fmla="*/ 0 h 720000"/>
              <a:gd name="connsiteX0" fmla="*/ 0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465 w 2880000"/>
              <a:gd name="connsiteY3" fmla="*/ 720000 h 720000"/>
              <a:gd name="connsiteX4" fmla="*/ 351392 w 2880000"/>
              <a:gd name="connsiteY4" fmla="*/ 0 h 720000"/>
              <a:gd name="connsiteX5" fmla="*/ 0 w 2880000"/>
              <a:gd name="connsiteY5" fmla="*/ 0 h 720000"/>
              <a:gd name="connsiteX6" fmla="*/ 91440 w 2880000"/>
              <a:gd name="connsiteY6" fmla="*/ 239588 h 720000"/>
              <a:gd name="connsiteX0" fmla="*/ 0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465 w 2880000"/>
              <a:gd name="connsiteY3" fmla="*/ 720000 h 720000"/>
              <a:gd name="connsiteX4" fmla="*/ 351392 w 2880000"/>
              <a:gd name="connsiteY4" fmla="*/ 0 h 720000"/>
              <a:gd name="connsiteX5" fmla="*/ 0 w 2880000"/>
              <a:gd name="connsiteY5" fmla="*/ 0 h 720000"/>
              <a:gd name="connsiteX0" fmla="*/ 320927 w 2849535"/>
              <a:gd name="connsiteY0" fmla="*/ 0 h 720000"/>
              <a:gd name="connsiteX1" fmla="*/ 2849535 w 2849535"/>
              <a:gd name="connsiteY1" fmla="*/ 0 h 720000"/>
              <a:gd name="connsiteX2" fmla="*/ 2849535 w 2849535"/>
              <a:gd name="connsiteY2" fmla="*/ 720000 h 720000"/>
              <a:gd name="connsiteX3" fmla="*/ 0 w 2849535"/>
              <a:gd name="connsiteY3" fmla="*/ 720000 h 720000"/>
              <a:gd name="connsiteX4" fmla="*/ 320927 w 2849535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35" h="720000">
                <a:moveTo>
                  <a:pt x="320927" y="0"/>
                </a:moveTo>
                <a:lnTo>
                  <a:pt x="2849535" y="0"/>
                </a:lnTo>
                <a:lnTo>
                  <a:pt x="2849535" y="720000"/>
                </a:lnTo>
                <a:lnTo>
                  <a:pt x="0" y="720000"/>
                </a:lnTo>
                <a:lnTo>
                  <a:pt x="3209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14"/>
          <p:cNvSpPr/>
          <p:nvPr/>
        </p:nvSpPr>
        <p:spPr>
          <a:xfrm>
            <a:off x="8507718" y="3744498"/>
            <a:ext cx="2462414" cy="598631"/>
          </a:xfrm>
          <a:custGeom>
            <a:avLst/>
            <a:gdLst>
              <a:gd name="connsiteX0" fmla="*/ 624622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3695 w 2880000"/>
              <a:gd name="connsiteY3" fmla="*/ 720000 h 720000"/>
              <a:gd name="connsiteX4" fmla="*/ 624622 w 2880000"/>
              <a:gd name="connsiteY4" fmla="*/ 0 h 720000"/>
              <a:gd name="connsiteX5" fmla="*/ 0 w 2880000"/>
              <a:gd name="connsiteY5" fmla="*/ 0 h 720000"/>
              <a:gd name="connsiteX6" fmla="*/ 18337 w 2880000"/>
              <a:gd name="connsiteY6" fmla="*/ 720000 h 720000"/>
              <a:gd name="connsiteX7" fmla="*/ 0 w 2880000"/>
              <a:gd name="connsiteY7" fmla="*/ 720000 h 720000"/>
              <a:gd name="connsiteX8" fmla="*/ 0 w 2880000"/>
              <a:gd name="connsiteY8" fmla="*/ 0 h 720000"/>
              <a:gd name="connsiteX0" fmla="*/ 624622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3695 w 2880000"/>
              <a:gd name="connsiteY3" fmla="*/ 720000 h 720000"/>
              <a:gd name="connsiteX4" fmla="*/ 624622 w 2880000"/>
              <a:gd name="connsiteY4" fmla="*/ 0 h 720000"/>
              <a:gd name="connsiteX5" fmla="*/ 0 w 2880000"/>
              <a:gd name="connsiteY5" fmla="*/ 720000 h 720000"/>
              <a:gd name="connsiteX6" fmla="*/ 18337 w 2880000"/>
              <a:gd name="connsiteY6" fmla="*/ 720000 h 720000"/>
              <a:gd name="connsiteX7" fmla="*/ 0 w 2880000"/>
              <a:gd name="connsiteY7" fmla="*/ 720000 h 720000"/>
              <a:gd name="connsiteX0" fmla="*/ 320927 w 2576305"/>
              <a:gd name="connsiteY0" fmla="*/ 0 h 720000"/>
              <a:gd name="connsiteX1" fmla="*/ 2576305 w 2576305"/>
              <a:gd name="connsiteY1" fmla="*/ 0 h 720000"/>
              <a:gd name="connsiteX2" fmla="*/ 2576305 w 2576305"/>
              <a:gd name="connsiteY2" fmla="*/ 720000 h 720000"/>
              <a:gd name="connsiteX3" fmla="*/ 0 w 2576305"/>
              <a:gd name="connsiteY3" fmla="*/ 720000 h 720000"/>
              <a:gd name="connsiteX4" fmla="*/ 320927 w 2576305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6305" h="720000">
                <a:moveTo>
                  <a:pt x="320927" y="0"/>
                </a:moveTo>
                <a:lnTo>
                  <a:pt x="2576305" y="0"/>
                </a:lnTo>
                <a:lnTo>
                  <a:pt x="2576305" y="720000"/>
                </a:lnTo>
                <a:lnTo>
                  <a:pt x="0" y="720000"/>
                </a:lnTo>
                <a:lnTo>
                  <a:pt x="320927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705018" y="2401135"/>
            <a:ext cx="13228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1. Builds Trust and Rapport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4262" y="2690301"/>
            <a:ext cx="13228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2. Enhances Communication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36173" y="2986723"/>
            <a:ext cx="13228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3. Reflects Professionalism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96840" y="3812981"/>
            <a:ext cx="13228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6. Strengthens Team Interactions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46405" y="3523816"/>
            <a:ext cx="13228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5. Improves Patient Outcomes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41028" y="3234650"/>
            <a:ext cx="18546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4. Supports Emotional Connection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5165" y="4632294"/>
            <a:ext cx="27203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Positive body language fosters better collaboration and respect among healthcare colleagues.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0471" y="4319669"/>
            <a:ext cx="231832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 Patients are more likely to cooperate, follow care instructions, and share concerns when they feel genuinely heard and respected.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4758" y="4030062"/>
            <a:ext cx="287897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Empathetic expressions and attentive body language show compassion, especially when words are not enough.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64522" y="2004008"/>
            <a:ext cx="26659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Confident posture, controlled gestures, and appropriate facial expressions convey competence and reliability.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09118" y="1606154"/>
            <a:ext cx="26530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Body language complements verbal communication, making instructions clearer and reducing misunderstandings.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96628" y="1408176"/>
            <a:ext cx="23440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Non-verbal cues like a warm smile, eye contact, and open posture help patients feel safe, understood, and cared for.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235643" y="453281"/>
            <a:ext cx="4952638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0070C0"/>
                </a:solidFill>
                <a:ea typeface="Times New Roman" panose="02020603050405020304" pitchFamily="18" charset="0"/>
              </a:rPr>
              <a:t>Why is Body Language Important in Nursing?</a:t>
            </a:r>
          </a:p>
        </p:txBody>
      </p:sp>
      <p:pic>
        <p:nvPicPr>
          <p:cNvPr id="29" name="Picture 3" descr="A young Indian nurse | Premium AI-gener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33" y="1309011"/>
            <a:ext cx="2456429" cy="4345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444"/>
          <a:stretch/>
        </p:blipFill>
        <p:spPr>
          <a:xfrm>
            <a:off x="3092526" y="773514"/>
            <a:ext cx="5658680" cy="55356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8398" y="366479"/>
            <a:ext cx="9023432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“The emotions you express—often without realizing it and without saying a word!”</a:t>
            </a:r>
          </a:p>
        </p:txBody>
      </p:sp>
    </p:spTree>
    <p:extLst>
      <p:ext uri="{BB962C8B-B14F-4D97-AF65-F5344CB8AC3E}">
        <p14:creationId xmlns:p14="http://schemas.microsoft.com/office/powerpoint/2010/main" val="325333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ody Langu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09" y="235013"/>
            <a:ext cx="8957415" cy="597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79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ody Language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2783" y="861393"/>
            <a:ext cx="9593884" cy="5396560"/>
          </a:xfrm>
          <a:prstGeom prst="rect">
            <a:avLst/>
          </a:prstGeom>
        </p:spPr>
      </p:pic>
      <p:sp>
        <p:nvSpPr>
          <p:cNvPr id="6" name="Notched Right Arrow 5"/>
          <p:cNvSpPr/>
          <p:nvPr/>
        </p:nvSpPr>
        <p:spPr>
          <a:xfrm>
            <a:off x="0" y="92764"/>
            <a:ext cx="2670048" cy="1004515"/>
          </a:xfrm>
          <a:prstGeom prst="notched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rgbClr val="002060"/>
                </a:solidFill>
              </a:rPr>
              <a:t>Watch &amp; Learn –</a:t>
            </a:r>
          </a:p>
          <a:p>
            <a:pPr algn="ctr"/>
            <a:r>
              <a:rPr lang="en-IN" sz="1400" dirty="0">
                <a:solidFill>
                  <a:srgbClr val="002060"/>
                </a:solidFill>
              </a:rPr>
              <a:t> </a:t>
            </a:r>
            <a:r>
              <a:rPr lang="en-IN" sz="1400" b="1" dirty="0">
                <a:solidFill>
                  <a:srgbClr val="002060"/>
                </a:solidFill>
              </a:rPr>
              <a:t>‘Body Language’</a:t>
            </a:r>
          </a:p>
        </p:txBody>
      </p:sp>
    </p:spTree>
    <p:extLst>
      <p:ext uri="{BB962C8B-B14F-4D97-AF65-F5344CB8AC3E}">
        <p14:creationId xmlns:p14="http://schemas.microsoft.com/office/powerpoint/2010/main" val="217503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26020</TotalTime>
  <Words>2219</Words>
  <Application>Microsoft Macintosh PowerPoint</Application>
  <PresentationFormat>Widescreen</PresentationFormat>
  <Paragraphs>253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Georgia</vt:lpstr>
      <vt:lpstr>Times New Roman</vt:lpstr>
      <vt:lpstr>Wingdings</vt:lpstr>
      <vt:lpstr>Office Theme</vt:lpstr>
      <vt:lpstr>PowerPoint Presentation</vt:lpstr>
      <vt:lpstr>Please scan the Attendance QR Code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Ramya Rai</dc:creator>
  <cp:lastModifiedBy>sandeep changlani</cp:lastModifiedBy>
  <cp:revision>804</cp:revision>
  <dcterms:created xsi:type="dcterms:W3CDTF">2025-05-20T10:26:12Z</dcterms:created>
  <dcterms:modified xsi:type="dcterms:W3CDTF">2025-06-22T11:10:29Z</dcterms:modified>
</cp:coreProperties>
</file>